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57" r:id="rId4"/>
    <p:sldId id="272" r:id="rId5"/>
    <p:sldId id="273" r:id="rId6"/>
    <p:sldId id="287" r:id="rId7"/>
    <p:sldId id="268" r:id="rId8"/>
    <p:sldId id="258" r:id="rId9"/>
    <p:sldId id="262" r:id="rId10"/>
    <p:sldId id="271" r:id="rId11"/>
    <p:sldId id="275" r:id="rId12"/>
    <p:sldId id="276" r:id="rId13"/>
    <p:sldId id="278" r:id="rId14"/>
    <p:sldId id="279" r:id="rId15"/>
    <p:sldId id="277" r:id="rId16"/>
    <p:sldId id="283" r:id="rId17"/>
    <p:sldId id="284" r:id="rId18"/>
    <p:sldId id="285" r:id="rId19"/>
    <p:sldId id="286" r:id="rId20"/>
    <p:sldId id="267" r:id="rId21"/>
    <p:sldId id="265" r:id="rId22"/>
    <p:sldId id="264" r:id="rId23"/>
    <p:sldId id="263" r:id="rId24"/>
    <p:sldId id="269" r:id="rId25"/>
    <p:sldId id="281" r:id="rId26"/>
    <p:sldId id="266" r:id="rId27"/>
    <p:sldId id="274" r:id="rId28"/>
    <p:sldId id="280" r:id="rId29"/>
    <p:sldId id="270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8968" autoAdjust="0"/>
    <p:restoredTop sz="92948" autoAdjust="0"/>
  </p:normalViewPr>
  <p:slideViewPr>
    <p:cSldViewPr>
      <p:cViewPr varScale="1">
        <p:scale>
          <a:sx n="83" d="100"/>
          <a:sy n="83" d="100"/>
        </p:scale>
        <p:origin x="-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B3547-EB13-4220-B408-49E28F92A712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7FE5-5A74-4804-88D6-3C7B40F69C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37FE5-5A74-4804-88D6-3C7B40F69C6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Flight information region (FIR). An airspace of defined dimensions within which flight information service and alerting</a:t>
            </a:r>
          </a:p>
          <a:p>
            <a:r>
              <a:rPr lang="en-US" altLang="zh-CN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are provided.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37FE5-5A74-4804-88D6-3C7B40F69C6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37FE5-5A74-4804-88D6-3C7B40F69C6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EF778-1148-44B9-8C20-72AD45605AE1}" type="datetimeFigureOut">
              <a:rPr lang="zh-CN" altLang="en-US" smtClean="0"/>
              <a:pPr/>
              <a:t>2013-11-21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F3C62-B6BA-4738-A751-F1C89F3844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Airspace Management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Lesson 2</a:t>
            </a:r>
            <a:endParaRPr lang="zh-CN" alt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524000" y="1066800"/>
            <a:ext cx="327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3399"/>
                </a:solidFill>
                <a:latin typeface="Arial Narrow" pitchFamily="34" charset="0"/>
              </a:rPr>
              <a:t>Civil Aviation University of China</a:t>
            </a:r>
          </a:p>
        </p:txBody>
      </p:sp>
      <p:pic>
        <p:nvPicPr>
          <p:cNvPr id="5" name="Picture 15" descr="民航大学文字（透明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549275"/>
            <a:ext cx="259238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6" descr="CAUC徽标（透明）2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476250"/>
            <a:ext cx="100806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1524000" y="1066800"/>
            <a:ext cx="327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003399"/>
                </a:solidFill>
                <a:latin typeface="Arial Narrow" pitchFamily="34" charset="0"/>
              </a:rPr>
              <a:t>Civil Aviation University of China</a:t>
            </a:r>
          </a:p>
        </p:txBody>
      </p:sp>
      <p:pic>
        <p:nvPicPr>
          <p:cNvPr id="8" name="Picture 18" descr="民航大学文字（透明）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549275"/>
            <a:ext cx="259238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 descr="CAUC徽标（透明）2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476250"/>
            <a:ext cx="100806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Controlled Airspace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Control Areas</a:t>
            </a:r>
          </a:p>
          <a:p>
            <a:r>
              <a:rPr lang="en-US" altLang="zh-CN" sz="2400" dirty="0" smtClean="0"/>
              <a:t>Control Sectors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357298"/>
            <a:ext cx="5891227" cy="4802396"/>
          </a:xfrm>
          <a:prstGeom prst="rect">
            <a:avLst/>
          </a:prstGeom>
          <a:noFill/>
          <a:ln w="9525" cmpd="tri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Design of Airspace Structures</a:t>
            </a:r>
          </a:p>
          <a:p>
            <a:r>
              <a:rPr lang="en-US" altLang="zh-CN" sz="2800" dirty="0" smtClean="0"/>
              <a:t>Design of Restricted Airspace and Reserved Airspace</a:t>
            </a:r>
          </a:p>
          <a:p>
            <a:r>
              <a:rPr lang="en-US" altLang="zh-CN" sz="2800" dirty="0" smtClean="0"/>
              <a:t>Design of Airways and Sectors</a:t>
            </a:r>
          </a:p>
          <a:p>
            <a:r>
              <a:rPr lang="en-US" altLang="zh-CN" sz="2800" dirty="0" smtClean="0"/>
              <a:t>Design of Terminal Airspace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3429000"/>
            <a:ext cx="2720588" cy="2159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35147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143116"/>
            <a:ext cx="34861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28992" y="5286388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Establish Specialized Routes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71678"/>
            <a:ext cx="35242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7764" y="2043113"/>
            <a:ext cx="36004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00364" y="507207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Established Specialized Sectors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47875"/>
            <a:ext cx="35337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047875"/>
            <a:ext cx="38957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86050" y="5143512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Organize ATS Routes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6734164" cy="4786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4" name="内容占位符 3" descr="tfcflow-wes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214422"/>
            <a:ext cx="6715172" cy="5111143"/>
          </a:xfrm>
        </p:spPr>
      </p:pic>
      <p:sp>
        <p:nvSpPr>
          <p:cNvPr id="5" name="TextBox 4"/>
          <p:cNvSpPr txBox="1"/>
          <p:nvPr/>
        </p:nvSpPr>
        <p:spPr>
          <a:xfrm>
            <a:off x="2500298" y="6357958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San Francisco Bay Area – West Flow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4" name="内容占位符 3" descr="tfcflow-eas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142984"/>
            <a:ext cx="6858048" cy="5224300"/>
          </a:xfrm>
        </p:spPr>
      </p:pic>
      <p:sp>
        <p:nvSpPr>
          <p:cNvPr id="5" name="TextBox 4"/>
          <p:cNvSpPr txBox="1"/>
          <p:nvPr/>
        </p:nvSpPr>
        <p:spPr>
          <a:xfrm>
            <a:off x="2428860" y="6357958"/>
            <a:ext cx="45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San Francisco Bay Area – East Flow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500990" cy="499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28860" y="6286520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Departure from Runway 36L Beijing Capital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Design Examples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71802" y="1285860"/>
            <a:ext cx="5558835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3214686"/>
            <a:ext cx="192882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000" dirty="0" smtClean="0"/>
              <a:t>Arrivals to Land North at Beijing Capital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2598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Objective:</a:t>
            </a:r>
          </a:p>
          <a:p>
            <a:pPr lvl="1"/>
            <a:r>
              <a:rPr lang="en-US" altLang="zh-CN" dirty="0" smtClean="0"/>
              <a:t>State the objective of ASM</a:t>
            </a:r>
          </a:p>
          <a:p>
            <a:pPr lvl="1"/>
            <a:r>
              <a:rPr lang="en-US" altLang="zh-CN" dirty="0" smtClean="0"/>
              <a:t>State the functions of ASM</a:t>
            </a:r>
          </a:p>
          <a:p>
            <a:pPr lvl="1"/>
            <a:r>
              <a:rPr lang="en-US" altLang="zh-CN" dirty="0" smtClean="0"/>
              <a:t>Define the three types of Special Use Airspace</a:t>
            </a:r>
          </a:p>
          <a:p>
            <a:pPr lvl="1"/>
            <a:r>
              <a:rPr lang="en-US" altLang="zh-CN" dirty="0" smtClean="0"/>
              <a:t>List the names of the part of airspace for the use of commercial flights</a:t>
            </a:r>
          </a:p>
          <a:p>
            <a:pPr lvl="1"/>
            <a:r>
              <a:rPr lang="en-US" altLang="zh-CN" dirty="0" smtClean="0"/>
              <a:t>State the purpose of airspace classification</a:t>
            </a:r>
          </a:p>
          <a:p>
            <a:r>
              <a:rPr lang="en-US" altLang="zh-CN" dirty="0" smtClean="0"/>
              <a:t>References:</a:t>
            </a:r>
          </a:p>
          <a:p>
            <a:pPr lvl="1"/>
            <a:r>
              <a:rPr lang="en-US" altLang="zh-CN" sz="2400" dirty="0" smtClean="0"/>
              <a:t>EUROCONTROL HANDBOOK FOR AIRSPACE MANAGEMENT</a:t>
            </a:r>
          </a:p>
          <a:p>
            <a:pPr lvl="1"/>
            <a:r>
              <a:rPr lang="en-US" altLang="zh-CN" sz="2400" dirty="0" smtClean="0"/>
              <a:t>EUROCONTROL AIRSPACE STRATEGY FOR THE ECAC STATES</a:t>
            </a:r>
            <a:endParaRPr lang="zh-CN" altLang="en-US" sz="2400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 Traffic Control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/>
          </a:bodyPr>
          <a:lstStyle/>
          <a:p>
            <a:r>
              <a:rPr lang="en-US" altLang="zh-CN" sz="2600" dirty="0" smtClean="0"/>
              <a:t>Airways and Air-routes ----- Area/Airway Control Centre</a:t>
            </a:r>
          </a:p>
          <a:p>
            <a:r>
              <a:rPr lang="en-US" altLang="zh-CN" sz="2600" dirty="0" smtClean="0"/>
              <a:t>Terminal Control Areas ----- Terminal/Approach Control </a:t>
            </a:r>
          </a:p>
          <a:p>
            <a:r>
              <a:rPr lang="en-US" altLang="zh-CN" sz="2600" dirty="0" smtClean="0"/>
              <a:t>Aerodrome Control Zone ----- Tower control</a:t>
            </a:r>
            <a:endParaRPr lang="zh-CN" altLang="en-US" sz="2600" dirty="0"/>
          </a:p>
        </p:txBody>
      </p:sp>
      <p:pic>
        <p:nvPicPr>
          <p:cNvPr id="876" name="Picture 7" descr="Tra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3857628"/>
            <a:ext cx="2311753" cy="185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77" name="Picture 8" descr="air_traff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0760" y="3857628"/>
            <a:ext cx="2669237" cy="18573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内容占位符 3" descr="Swanwick-m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0" y="3857628"/>
            <a:ext cx="2824136" cy="1882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Airspace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purpose of airspace classification</a:t>
            </a:r>
          </a:p>
          <a:p>
            <a:pPr lvl="1"/>
            <a:r>
              <a:rPr lang="en-US" altLang="zh-CN" dirty="0" smtClean="0"/>
              <a:t>Different degree of control for different activities</a:t>
            </a:r>
          </a:p>
          <a:p>
            <a:pPr lvl="1"/>
            <a:r>
              <a:rPr lang="en-US" altLang="zh-CN" dirty="0" smtClean="0"/>
              <a:t>Different rules for different activities</a:t>
            </a:r>
          </a:p>
          <a:p>
            <a:pPr lvl="1"/>
            <a:r>
              <a:rPr lang="en-US" altLang="zh-CN" dirty="0" smtClean="0"/>
              <a:t>Different service for different activities</a:t>
            </a:r>
          </a:p>
          <a:p>
            <a:pPr lvl="1"/>
            <a:r>
              <a:rPr lang="en-US" altLang="zh-CN" dirty="0" smtClean="0"/>
              <a:t>Different equipage requirements for different activities</a:t>
            </a:r>
          </a:p>
        </p:txBody>
      </p:sp>
      <p:pic>
        <p:nvPicPr>
          <p:cNvPr id="4" name="图片 3" descr="MC900320932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48" y="4454739"/>
            <a:ext cx="1809598" cy="545897"/>
          </a:xfrm>
          <a:prstGeom prst="rect">
            <a:avLst/>
          </a:prstGeom>
        </p:spPr>
      </p:pic>
      <p:pic>
        <p:nvPicPr>
          <p:cNvPr id="5" name="图片 4" descr="MC900295601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8" y="5143512"/>
            <a:ext cx="1143008" cy="705115"/>
          </a:xfrm>
          <a:prstGeom prst="rect">
            <a:avLst/>
          </a:prstGeom>
        </p:spPr>
      </p:pic>
      <p:pic>
        <p:nvPicPr>
          <p:cNvPr id="6" name="图片 5" descr="MC900296338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8" y="5572140"/>
            <a:ext cx="1500198" cy="731990"/>
          </a:xfrm>
          <a:prstGeom prst="rect">
            <a:avLst/>
          </a:prstGeom>
        </p:spPr>
      </p:pic>
      <p:pic>
        <p:nvPicPr>
          <p:cNvPr id="7" name="图片 6" descr="MC900320912.W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430" y="5572140"/>
            <a:ext cx="826384" cy="784897"/>
          </a:xfrm>
          <a:prstGeom prst="rect">
            <a:avLst/>
          </a:prstGeom>
        </p:spPr>
      </p:pic>
      <p:pic>
        <p:nvPicPr>
          <p:cNvPr id="8" name="图片 7" descr="MC900326646.W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072330" y="4357694"/>
            <a:ext cx="822288" cy="571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Airspace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57554" y="6060064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UK Airspace Classification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1280160" y="1214422"/>
            <a:ext cx="6720864" cy="4786346"/>
            <a:chOff x="1280160" y="1214422"/>
            <a:chExt cx="6720864" cy="4786346"/>
          </a:xfrm>
        </p:grpSpPr>
        <p:sp>
          <p:nvSpPr>
            <p:cNvPr id="5" name="矩形 4"/>
            <p:cNvSpPr/>
            <p:nvPr/>
          </p:nvSpPr>
          <p:spPr>
            <a:xfrm>
              <a:off x="1285852" y="1214422"/>
              <a:ext cx="6715172" cy="47863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285852" y="5715016"/>
              <a:ext cx="6715172" cy="2857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357290" y="5786454"/>
              <a:ext cx="357190" cy="142876"/>
              <a:chOff x="1857356" y="5786454"/>
              <a:chExt cx="357190" cy="142876"/>
            </a:xfrm>
          </p:grpSpPr>
          <p:cxnSp>
            <p:nvCxnSpPr>
              <p:cNvPr id="8" name="直接连接符 7"/>
              <p:cNvCxnSpPr/>
              <p:nvPr/>
            </p:nvCxnSpPr>
            <p:spPr>
              <a:xfrm rot="10800000" flipV="1">
                <a:off x="1857356" y="5786454"/>
                <a:ext cx="285752" cy="1428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1857356" y="5807970"/>
                <a:ext cx="357190" cy="7143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连接符 11"/>
            <p:cNvCxnSpPr/>
            <p:nvPr/>
          </p:nvCxnSpPr>
          <p:spPr>
            <a:xfrm rot="10800000" flipV="1">
              <a:off x="2857488" y="5786454"/>
              <a:ext cx="285752" cy="714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857488" y="5807970"/>
              <a:ext cx="285752" cy="499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4357686" y="5786454"/>
              <a:ext cx="357190" cy="714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357686" y="5857892"/>
              <a:ext cx="357190" cy="714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4357686" y="5786454"/>
              <a:ext cx="357190" cy="1428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10800000" flipV="1">
              <a:off x="5857884" y="5857892"/>
              <a:ext cx="285752" cy="714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5929322" y="5786454"/>
              <a:ext cx="214314" cy="1428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5400000">
              <a:off x="7554748" y="5754180"/>
              <a:ext cx="235830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422630" y="5836376"/>
              <a:ext cx="4286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422630" y="5907814"/>
              <a:ext cx="4286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6929454" y="5072074"/>
              <a:ext cx="1071570" cy="6429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29322" y="3786190"/>
              <a:ext cx="2071702" cy="128588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86050" y="2786058"/>
              <a:ext cx="5214974" cy="1000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85852" y="1921912"/>
              <a:ext cx="6715172" cy="8572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285852" y="2786058"/>
              <a:ext cx="1500198" cy="5703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280160" y="4905487"/>
              <a:ext cx="1054249" cy="796066"/>
            </a:xfrm>
            <a:custGeom>
              <a:avLst/>
              <a:gdLst>
                <a:gd name="connsiteX0" fmla="*/ 0 w 1054249"/>
                <a:gd name="connsiteY0" fmla="*/ 0 h 796066"/>
                <a:gd name="connsiteX1" fmla="*/ 1054249 w 1054249"/>
                <a:gd name="connsiteY1" fmla="*/ 0 h 796066"/>
                <a:gd name="connsiteX2" fmla="*/ 1043492 w 1054249"/>
                <a:gd name="connsiteY2" fmla="*/ 387275 h 796066"/>
                <a:gd name="connsiteX3" fmla="*/ 505609 w 1054249"/>
                <a:gd name="connsiteY3" fmla="*/ 387275 h 796066"/>
                <a:gd name="connsiteX4" fmla="*/ 505609 w 1054249"/>
                <a:gd name="connsiteY4" fmla="*/ 796066 h 796066"/>
                <a:gd name="connsiteX5" fmla="*/ 10758 w 1054249"/>
                <a:gd name="connsiteY5" fmla="*/ 785308 h 796066"/>
                <a:gd name="connsiteX6" fmla="*/ 0 w 1054249"/>
                <a:gd name="connsiteY6" fmla="*/ 0 h 796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4249" h="796066">
                  <a:moveTo>
                    <a:pt x="0" y="0"/>
                  </a:moveTo>
                  <a:lnTo>
                    <a:pt x="1054249" y="0"/>
                  </a:lnTo>
                  <a:lnTo>
                    <a:pt x="1043492" y="387275"/>
                  </a:lnTo>
                  <a:lnTo>
                    <a:pt x="505609" y="387275"/>
                  </a:lnTo>
                  <a:lnTo>
                    <a:pt x="505609" y="796066"/>
                  </a:lnTo>
                  <a:lnTo>
                    <a:pt x="10758" y="7853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325148" y="4905487"/>
              <a:ext cx="928694" cy="402417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643570" y="5268740"/>
              <a:ext cx="714380" cy="4286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285852" y="3357562"/>
              <a:ext cx="2714644" cy="42862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3689873" y="5045337"/>
              <a:ext cx="1183341" cy="656216"/>
            </a:xfrm>
            <a:custGeom>
              <a:avLst/>
              <a:gdLst>
                <a:gd name="connsiteX0" fmla="*/ 1183341 w 1183341"/>
                <a:gd name="connsiteY0" fmla="*/ 656216 h 656216"/>
                <a:gd name="connsiteX1" fmla="*/ 1183341 w 1183341"/>
                <a:gd name="connsiteY1" fmla="*/ 0 h 656216"/>
                <a:gd name="connsiteX2" fmla="*/ 0 w 1183341"/>
                <a:gd name="connsiteY2" fmla="*/ 10757 h 656216"/>
                <a:gd name="connsiteX3" fmla="*/ 0 w 1183341"/>
                <a:gd name="connsiteY3" fmla="*/ 441063 h 656216"/>
                <a:gd name="connsiteX4" fmla="*/ 613186 w 1183341"/>
                <a:gd name="connsiteY4" fmla="*/ 441063 h 656216"/>
                <a:gd name="connsiteX5" fmla="*/ 613186 w 1183341"/>
                <a:gd name="connsiteY5" fmla="*/ 656216 h 656216"/>
                <a:gd name="connsiteX6" fmla="*/ 1183341 w 1183341"/>
                <a:gd name="connsiteY6" fmla="*/ 656216 h 65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341" h="656216">
                  <a:moveTo>
                    <a:pt x="1183341" y="656216"/>
                  </a:moveTo>
                  <a:lnTo>
                    <a:pt x="1183341" y="0"/>
                  </a:lnTo>
                  <a:lnTo>
                    <a:pt x="0" y="10757"/>
                  </a:lnTo>
                  <a:lnTo>
                    <a:pt x="0" y="441063"/>
                  </a:lnTo>
                  <a:lnTo>
                    <a:pt x="613186" y="441063"/>
                  </a:lnTo>
                  <a:lnTo>
                    <a:pt x="613186" y="656216"/>
                  </a:lnTo>
                  <a:lnTo>
                    <a:pt x="1183341" y="656216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929058" y="1428736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Class G</a:t>
              </a:r>
              <a:endParaRPr lang="zh-CN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00430" y="2214554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Class B		UIR</a:t>
              </a:r>
              <a:endParaRPr lang="zh-CN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28728" y="3396726"/>
              <a:ext cx="25717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Class F	Advisory Route</a:t>
              </a:r>
              <a:endParaRPr lang="zh-CN" altLang="en-US" sz="1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28992" y="2928934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Airways</a:t>
              </a:r>
              <a:endParaRPr lang="zh-CN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14942" y="3143248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Class A</a:t>
              </a:r>
              <a:endParaRPr lang="zh-CN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86578" y="2928934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CTA</a:t>
              </a:r>
              <a:endParaRPr lang="zh-CN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286512" y="4214818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TMA</a:t>
              </a:r>
              <a:endParaRPr lang="zh-CN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44080" y="5147380"/>
              <a:ext cx="1056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Class A</a:t>
              </a:r>
            </a:p>
            <a:p>
              <a:r>
                <a:rPr lang="en-US" altLang="zh-CN" sz="1200" b="1" dirty="0" smtClean="0"/>
                <a:t>Control  Zone</a:t>
              </a:r>
              <a:endParaRPr lang="zh-CN" altLang="en-US" sz="12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15008" y="5286388"/>
              <a:ext cx="642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ATZ</a:t>
              </a:r>
              <a:endParaRPr lang="zh-CN" alt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29058" y="5072074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MATZ</a:t>
              </a:r>
              <a:endParaRPr lang="zh-CN" alt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00364" y="4143380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Class G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85852" y="4929198"/>
              <a:ext cx="857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Class D</a:t>
              </a:r>
              <a:endParaRPr lang="zh-CN" altLang="en-US" sz="1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85852" y="5286388"/>
              <a:ext cx="785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CTR</a:t>
              </a:r>
              <a:endParaRPr lang="zh-CN" altLang="en-US" sz="16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57422" y="4929198"/>
              <a:ext cx="107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Class E</a:t>
              </a:r>
              <a:endParaRPr lang="zh-CN" alt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71604" y="2857496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Class G</a:t>
              </a:r>
              <a:endParaRPr lang="zh-CN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85852" y="1643050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FL660</a:t>
              </a:r>
              <a:endParaRPr lang="zh-CN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85852" y="2500306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FL245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Airspace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916730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71802" y="6560130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UK Airspace Classification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Airspace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7554" y="528638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 Airspace Classification</a:t>
            </a:r>
            <a:endParaRPr lang="zh-CN" altLang="en-US" dirty="0"/>
          </a:p>
        </p:txBody>
      </p:sp>
      <p:pic>
        <p:nvPicPr>
          <p:cNvPr id="10" name="内容占位符 9" descr="US airspace classification 1.jpg"/>
          <p:cNvPicPr>
            <a:picLocks noGrp="1" noChangeAspect="1"/>
          </p:cNvPicPr>
          <p:nvPr>
            <p:ph idx="1"/>
          </p:nvPr>
        </p:nvPicPr>
        <p:blipFill>
          <a:blip r:embed="rId2"/>
          <a:srcRect t="4999" b="66433"/>
          <a:stretch>
            <a:fillRect/>
          </a:stretch>
        </p:blipFill>
        <p:spPr>
          <a:xfrm>
            <a:off x="428595" y="2000240"/>
            <a:ext cx="8286809" cy="2882380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of Airspace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86116" y="5572140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 Airspace Classification</a:t>
            </a:r>
            <a:endParaRPr lang="zh-CN" altLang="en-US" dirty="0"/>
          </a:p>
        </p:txBody>
      </p:sp>
      <p:pic>
        <p:nvPicPr>
          <p:cNvPr id="10" name="内容占位符 9" descr="US airspace classification 1.jpg"/>
          <p:cNvPicPr>
            <a:picLocks noGrp="1" noChangeAspect="1"/>
          </p:cNvPicPr>
          <p:nvPr>
            <p:ph idx="1"/>
          </p:nvPr>
        </p:nvPicPr>
        <p:blipFill>
          <a:blip r:embed="rId2"/>
          <a:srcRect t="41207" b="8819"/>
          <a:stretch>
            <a:fillRect/>
          </a:stretch>
        </p:blipFill>
        <p:spPr>
          <a:xfrm>
            <a:off x="642910" y="1357298"/>
            <a:ext cx="8055193" cy="4857784"/>
          </a:xfrm>
        </p:spPr>
      </p:pic>
      <p:sp>
        <p:nvSpPr>
          <p:cNvPr id="6" name="TextBox 5"/>
          <p:cNvSpPr txBox="1"/>
          <p:nvPr/>
        </p:nvSpPr>
        <p:spPr>
          <a:xfrm>
            <a:off x="3500430" y="6286520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 Airspace Classification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China Airspace Classification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Classification of Chinese airspace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A – High level airspace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B – Medium and low level airspace 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C –Terminal (Approach) control area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 smtClean="0"/>
              <a:t>D – tower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 zone</a:t>
            </a:r>
          </a:p>
          <a:p>
            <a:pPr lvl="1" algn="ctr">
              <a:buNone/>
            </a:pPr>
            <a:r>
              <a:rPr lang="en-US" altLang="zh-CN" dirty="0" smtClean="0"/>
              <a:t>Unclassified in fact!</a:t>
            </a:r>
          </a:p>
          <a:p>
            <a:r>
              <a:rPr lang="en-US" altLang="zh-CN" dirty="0" smtClean="0"/>
              <a:t>All airspace is controlled due to historical reasons</a:t>
            </a:r>
          </a:p>
          <a:p>
            <a:pPr lvl="1">
              <a:buFont typeface="Wingdings" pitchFamily="2" charset="2"/>
              <a:buChar char="Ø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Simplified Airspace Organization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85630" y="1928802"/>
            <a:ext cx="7258270" cy="3803832"/>
            <a:chOff x="885630" y="1571612"/>
            <a:chExt cx="7258270" cy="4518212"/>
          </a:xfrm>
        </p:grpSpPr>
        <p:sp>
          <p:nvSpPr>
            <p:cNvPr id="4" name="矩形 3"/>
            <p:cNvSpPr/>
            <p:nvPr/>
          </p:nvSpPr>
          <p:spPr>
            <a:xfrm>
              <a:off x="928662" y="1586392"/>
              <a:ext cx="7215238" cy="45005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921292" y="1571612"/>
              <a:ext cx="7218381" cy="4518212"/>
            </a:xfrm>
            <a:custGeom>
              <a:avLst/>
              <a:gdLst>
                <a:gd name="connsiteX0" fmla="*/ 10758 w 7218381"/>
                <a:gd name="connsiteY0" fmla="*/ 0 h 4518212"/>
                <a:gd name="connsiteX1" fmla="*/ 7218381 w 7218381"/>
                <a:gd name="connsiteY1" fmla="*/ 10758 h 4518212"/>
                <a:gd name="connsiteX2" fmla="*/ 7218381 w 7218381"/>
                <a:gd name="connsiteY2" fmla="*/ 968188 h 4518212"/>
                <a:gd name="connsiteX3" fmla="*/ 4432151 w 7218381"/>
                <a:gd name="connsiteY3" fmla="*/ 968188 h 4518212"/>
                <a:gd name="connsiteX4" fmla="*/ 4464424 w 7218381"/>
                <a:gd name="connsiteY4" fmla="*/ 3550024 h 4518212"/>
                <a:gd name="connsiteX5" fmla="*/ 4001845 w 7218381"/>
                <a:gd name="connsiteY5" fmla="*/ 3550024 h 4518212"/>
                <a:gd name="connsiteX6" fmla="*/ 4001845 w 7218381"/>
                <a:gd name="connsiteY6" fmla="*/ 4518212 h 4518212"/>
                <a:gd name="connsiteX7" fmla="*/ 3474720 w 7218381"/>
                <a:gd name="connsiteY7" fmla="*/ 4518212 h 4518212"/>
                <a:gd name="connsiteX8" fmla="*/ 3474720 w 7218381"/>
                <a:gd name="connsiteY8" fmla="*/ 3571539 h 4518212"/>
                <a:gd name="connsiteX9" fmla="*/ 3012141 w 7218381"/>
                <a:gd name="connsiteY9" fmla="*/ 3571539 h 4518212"/>
                <a:gd name="connsiteX10" fmla="*/ 3012141 w 7218381"/>
                <a:gd name="connsiteY10" fmla="*/ 1011219 h 4518212"/>
                <a:gd name="connsiteX11" fmla="*/ 0 w 7218381"/>
                <a:gd name="connsiteY11" fmla="*/ 1011219 h 4518212"/>
                <a:gd name="connsiteX12" fmla="*/ 10758 w 7218381"/>
                <a:gd name="connsiteY12" fmla="*/ 0 h 451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18381" h="4518212">
                  <a:moveTo>
                    <a:pt x="10758" y="0"/>
                  </a:moveTo>
                  <a:lnTo>
                    <a:pt x="7218381" y="10758"/>
                  </a:lnTo>
                  <a:lnTo>
                    <a:pt x="7218381" y="968188"/>
                  </a:lnTo>
                  <a:lnTo>
                    <a:pt x="4432151" y="968188"/>
                  </a:lnTo>
                  <a:lnTo>
                    <a:pt x="4464424" y="3550024"/>
                  </a:lnTo>
                  <a:lnTo>
                    <a:pt x="4001845" y="3550024"/>
                  </a:lnTo>
                  <a:lnTo>
                    <a:pt x="4001845" y="4518212"/>
                  </a:lnTo>
                  <a:lnTo>
                    <a:pt x="3474720" y="4518212"/>
                  </a:lnTo>
                  <a:lnTo>
                    <a:pt x="3474720" y="3571539"/>
                  </a:lnTo>
                  <a:lnTo>
                    <a:pt x="3012141" y="3571539"/>
                  </a:lnTo>
                  <a:lnTo>
                    <a:pt x="3012141" y="1011219"/>
                  </a:lnTo>
                  <a:lnTo>
                    <a:pt x="0" y="1011219"/>
                  </a:lnTo>
                  <a:lnTo>
                    <a:pt x="10758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928662" y="2582831"/>
              <a:ext cx="3015529" cy="3504155"/>
            </a:xfrm>
            <a:custGeom>
              <a:avLst/>
              <a:gdLst>
                <a:gd name="connsiteX0" fmla="*/ 0 w 3033657"/>
                <a:gd name="connsiteY0" fmla="*/ 0 h 3528508"/>
                <a:gd name="connsiteX1" fmla="*/ 3033657 w 3033657"/>
                <a:gd name="connsiteY1" fmla="*/ 0 h 3528508"/>
                <a:gd name="connsiteX2" fmla="*/ 3022899 w 3033657"/>
                <a:gd name="connsiteY2" fmla="*/ 1516828 h 3528508"/>
                <a:gd name="connsiteX3" fmla="*/ 2216076 w 3033657"/>
                <a:gd name="connsiteY3" fmla="*/ 2183802 h 3528508"/>
                <a:gd name="connsiteX4" fmla="*/ 2216076 w 3033657"/>
                <a:gd name="connsiteY4" fmla="*/ 2528047 h 3528508"/>
                <a:gd name="connsiteX5" fmla="*/ 1785770 w 3033657"/>
                <a:gd name="connsiteY5" fmla="*/ 2538805 h 3528508"/>
                <a:gd name="connsiteX6" fmla="*/ 1785770 w 3033657"/>
                <a:gd name="connsiteY6" fmla="*/ 3528508 h 3528508"/>
                <a:gd name="connsiteX7" fmla="*/ 1237130 w 3033657"/>
                <a:gd name="connsiteY7" fmla="*/ 3528508 h 3528508"/>
                <a:gd name="connsiteX8" fmla="*/ 1237130 w 3033657"/>
                <a:gd name="connsiteY8" fmla="*/ 2571078 h 3528508"/>
                <a:gd name="connsiteX9" fmla="*/ 742278 w 3033657"/>
                <a:gd name="connsiteY9" fmla="*/ 2581835 h 3528508"/>
                <a:gd name="connsiteX10" fmla="*/ 742278 w 3033657"/>
                <a:gd name="connsiteY10" fmla="*/ 2086984 h 3528508"/>
                <a:gd name="connsiteX11" fmla="*/ 1990165 w 3033657"/>
                <a:gd name="connsiteY11" fmla="*/ 2086984 h 3528508"/>
                <a:gd name="connsiteX12" fmla="*/ 2710928 w 3033657"/>
                <a:gd name="connsiteY12" fmla="*/ 1538344 h 3528508"/>
                <a:gd name="connsiteX13" fmla="*/ 21516 w 3033657"/>
                <a:gd name="connsiteY13" fmla="*/ 1549101 h 3528508"/>
                <a:gd name="connsiteX14" fmla="*/ 0 w 3033657"/>
                <a:gd name="connsiteY14" fmla="*/ 0 h 35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3657" h="3528508">
                  <a:moveTo>
                    <a:pt x="0" y="0"/>
                  </a:moveTo>
                  <a:lnTo>
                    <a:pt x="3033657" y="0"/>
                  </a:lnTo>
                  <a:lnTo>
                    <a:pt x="3022899" y="1516828"/>
                  </a:lnTo>
                  <a:lnTo>
                    <a:pt x="2216076" y="2183802"/>
                  </a:lnTo>
                  <a:lnTo>
                    <a:pt x="2216076" y="2528047"/>
                  </a:lnTo>
                  <a:lnTo>
                    <a:pt x="1785770" y="2538805"/>
                  </a:lnTo>
                  <a:lnTo>
                    <a:pt x="1785770" y="3528508"/>
                  </a:lnTo>
                  <a:lnTo>
                    <a:pt x="1237130" y="3528508"/>
                  </a:lnTo>
                  <a:lnTo>
                    <a:pt x="1237130" y="2571078"/>
                  </a:lnTo>
                  <a:lnTo>
                    <a:pt x="742278" y="2581835"/>
                  </a:lnTo>
                  <a:lnTo>
                    <a:pt x="742278" y="2086984"/>
                  </a:lnTo>
                  <a:lnTo>
                    <a:pt x="1990165" y="2086984"/>
                  </a:lnTo>
                  <a:lnTo>
                    <a:pt x="2710928" y="1538344"/>
                  </a:lnTo>
                  <a:lnTo>
                    <a:pt x="21516" y="15491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353443" y="2529043"/>
              <a:ext cx="2786230" cy="1796527"/>
            </a:xfrm>
            <a:custGeom>
              <a:avLst/>
              <a:gdLst>
                <a:gd name="connsiteX0" fmla="*/ 32273 w 2786230"/>
                <a:gd name="connsiteY0" fmla="*/ 1796527 h 1796527"/>
                <a:gd name="connsiteX1" fmla="*/ 1075764 w 2786230"/>
                <a:gd name="connsiteY1" fmla="*/ 1796527 h 1796527"/>
                <a:gd name="connsiteX2" fmla="*/ 1075764 w 2786230"/>
                <a:gd name="connsiteY2" fmla="*/ 1484555 h 1796527"/>
                <a:gd name="connsiteX3" fmla="*/ 2775473 w 2786230"/>
                <a:gd name="connsiteY3" fmla="*/ 1473797 h 1796527"/>
                <a:gd name="connsiteX4" fmla="*/ 2786230 w 2786230"/>
                <a:gd name="connsiteY4" fmla="*/ 10757 h 1796527"/>
                <a:gd name="connsiteX5" fmla="*/ 0 w 2786230"/>
                <a:gd name="connsiteY5" fmla="*/ 0 h 1796527"/>
                <a:gd name="connsiteX6" fmla="*/ 32273 w 2786230"/>
                <a:gd name="connsiteY6" fmla="*/ 1796527 h 179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6230" h="1796527">
                  <a:moveTo>
                    <a:pt x="32273" y="1796527"/>
                  </a:moveTo>
                  <a:lnTo>
                    <a:pt x="1075764" y="1796527"/>
                  </a:lnTo>
                  <a:lnTo>
                    <a:pt x="1075764" y="1484555"/>
                  </a:lnTo>
                  <a:lnTo>
                    <a:pt x="2775473" y="1473797"/>
                  </a:lnTo>
                  <a:cubicBezTo>
                    <a:pt x="2779059" y="986117"/>
                    <a:pt x="2782644" y="498437"/>
                    <a:pt x="2786230" y="10757"/>
                  </a:cubicBezTo>
                  <a:lnTo>
                    <a:pt x="0" y="0"/>
                  </a:lnTo>
                  <a:lnTo>
                    <a:pt x="32273" y="1796527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858016" y="5944110"/>
              <a:ext cx="571504" cy="714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43108" y="1928802"/>
              <a:ext cx="571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N</a:t>
              </a:r>
              <a:endParaRPr lang="zh-CN" alt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43108" y="3143248"/>
              <a:ext cx="571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K</a:t>
              </a:r>
              <a:endParaRPr lang="zh-CN" altLang="en-US" sz="2400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196898" y="5729796"/>
              <a:ext cx="428628" cy="328784"/>
              <a:chOff x="2071670" y="5715016"/>
              <a:chExt cx="539230" cy="50006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396586" y="5715016"/>
                <a:ext cx="214314" cy="500066"/>
                <a:chOff x="5379334" y="5286388"/>
                <a:chExt cx="285752" cy="571504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5429256" y="5500702"/>
                  <a:ext cx="186236" cy="35719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梯形 12"/>
                <p:cNvSpPr/>
                <p:nvPr/>
              </p:nvSpPr>
              <p:spPr>
                <a:xfrm flipV="1">
                  <a:off x="5379334" y="5286388"/>
                  <a:ext cx="285752" cy="214314"/>
                </a:xfrm>
                <a:prstGeom prst="trapezoid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2071670" y="6072206"/>
                <a:ext cx="357190" cy="14287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>
              <a:off x="921292" y="5928459"/>
              <a:ext cx="7222608" cy="158527"/>
            </a:xfrm>
            <a:custGeom>
              <a:avLst/>
              <a:gdLst>
                <a:gd name="connsiteX0" fmla="*/ 0 w 7399468"/>
                <a:gd name="connsiteY0" fmla="*/ 161365 h 182881"/>
                <a:gd name="connsiteX1" fmla="*/ 129092 w 7399468"/>
                <a:gd name="connsiteY1" fmla="*/ 75304 h 182881"/>
                <a:gd name="connsiteX2" fmla="*/ 537882 w 7399468"/>
                <a:gd name="connsiteY2" fmla="*/ 53789 h 182881"/>
                <a:gd name="connsiteX3" fmla="*/ 796066 w 7399468"/>
                <a:gd name="connsiteY3" fmla="*/ 118334 h 182881"/>
                <a:gd name="connsiteX4" fmla="*/ 1108038 w 7399468"/>
                <a:gd name="connsiteY4" fmla="*/ 118334 h 182881"/>
                <a:gd name="connsiteX5" fmla="*/ 1893346 w 7399468"/>
                <a:gd name="connsiteY5" fmla="*/ 150607 h 182881"/>
                <a:gd name="connsiteX6" fmla="*/ 2850777 w 7399468"/>
                <a:gd name="connsiteY6" fmla="*/ 10758 h 182881"/>
                <a:gd name="connsiteX7" fmla="*/ 3227294 w 7399468"/>
                <a:gd name="connsiteY7" fmla="*/ 86061 h 182881"/>
                <a:gd name="connsiteX8" fmla="*/ 3700631 w 7399468"/>
                <a:gd name="connsiteY8" fmla="*/ 107577 h 182881"/>
                <a:gd name="connsiteX9" fmla="*/ 4647304 w 7399468"/>
                <a:gd name="connsiteY9" fmla="*/ 139850 h 182881"/>
                <a:gd name="connsiteX10" fmla="*/ 5282005 w 7399468"/>
                <a:gd name="connsiteY10" fmla="*/ 107577 h 182881"/>
                <a:gd name="connsiteX11" fmla="*/ 5819887 w 7399468"/>
                <a:gd name="connsiteY11" fmla="*/ 129092 h 182881"/>
                <a:gd name="connsiteX12" fmla="*/ 6411558 w 7399468"/>
                <a:gd name="connsiteY12" fmla="*/ 64546 h 182881"/>
                <a:gd name="connsiteX13" fmla="*/ 7239897 w 7399468"/>
                <a:gd name="connsiteY13" fmla="*/ 118334 h 182881"/>
                <a:gd name="connsiteX14" fmla="*/ 7368988 w 7399468"/>
                <a:gd name="connsiteY14" fmla="*/ 118334 h 182881"/>
                <a:gd name="connsiteX15" fmla="*/ 7368988 w 7399468"/>
                <a:gd name="connsiteY15" fmla="*/ 172123 h 182881"/>
                <a:gd name="connsiteX16" fmla="*/ 7229139 w 7399468"/>
                <a:gd name="connsiteY16" fmla="*/ 182880 h 182881"/>
                <a:gd name="connsiteX17" fmla="*/ 0 w 7399468"/>
                <a:gd name="connsiteY17" fmla="*/ 161365 h 18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99468" h="182881">
                  <a:moveTo>
                    <a:pt x="0" y="161365"/>
                  </a:moveTo>
                  <a:cubicBezTo>
                    <a:pt x="19722" y="127299"/>
                    <a:pt x="39445" y="93233"/>
                    <a:pt x="129092" y="75304"/>
                  </a:cubicBezTo>
                  <a:cubicBezTo>
                    <a:pt x="218739" y="57375"/>
                    <a:pt x="426720" y="46617"/>
                    <a:pt x="537882" y="53789"/>
                  </a:cubicBezTo>
                  <a:cubicBezTo>
                    <a:pt x="649044" y="60961"/>
                    <a:pt x="701040" y="107577"/>
                    <a:pt x="796066" y="118334"/>
                  </a:cubicBezTo>
                  <a:cubicBezTo>
                    <a:pt x="891092" y="129091"/>
                    <a:pt x="925158" y="112955"/>
                    <a:pt x="1108038" y="118334"/>
                  </a:cubicBezTo>
                  <a:cubicBezTo>
                    <a:pt x="1290918" y="123713"/>
                    <a:pt x="1602890" y="168536"/>
                    <a:pt x="1893346" y="150607"/>
                  </a:cubicBezTo>
                  <a:cubicBezTo>
                    <a:pt x="2183803" y="132678"/>
                    <a:pt x="2628452" y="21516"/>
                    <a:pt x="2850777" y="10758"/>
                  </a:cubicBezTo>
                  <a:cubicBezTo>
                    <a:pt x="3073102" y="0"/>
                    <a:pt x="3085652" y="69925"/>
                    <a:pt x="3227294" y="86061"/>
                  </a:cubicBezTo>
                  <a:cubicBezTo>
                    <a:pt x="3368936" y="102197"/>
                    <a:pt x="3700631" y="107577"/>
                    <a:pt x="3700631" y="107577"/>
                  </a:cubicBezTo>
                  <a:cubicBezTo>
                    <a:pt x="3937299" y="116542"/>
                    <a:pt x="4383742" y="139850"/>
                    <a:pt x="4647304" y="139850"/>
                  </a:cubicBezTo>
                  <a:cubicBezTo>
                    <a:pt x="4910866" y="139850"/>
                    <a:pt x="5086575" y="109370"/>
                    <a:pt x="5282005" y="107577"/>
                  </a:cubicBezTo>
                  <a:cubicBezTo>
                    <a:pt x="5477435" y="105784"/>
                    <a:pt x="5631628" y="136264"/>
                    <a:pt x="5819887" y="129092"/>
                  </a:cubicBezTo>
                  <a:cubicBezTo>
                    <a:pt x="6008146" y="121920"/>
                    <a:pt x="6174890" y="66339"/>
                    <a:pt x="6411558" y="64546"/>
                  </a:cubicBezTo>
                  <a:cubicBezTo>
                    <a:pt x="6648226" y="62753"/>
                    <a:pt x="7080326" y="109369"/>
                    <a:pt x="7239897" y="118334"/>
                  </a:cubicBezTo>
                  <a:cubicBezTo>
                    <a:pt x="7399468" y="127299"/>
                    <a:pt x="7347473" y="109369"/>
                    <a:pt x="7368988" y="118334"/>
                  </a:cubicBezTo>
                  <a:cubicBezTo>
                    <a:pt x="7390503" y="127299"/>
                    <a:pt x="7392296" y="161365"/>
                    <a:pt x="7368988" y="172123"/>
                  </a:cubicBezTo>
                  <a:cubicBezTo>
                    <a:pt x="7345680" y="182881"/>
                    <a:pt x="7229139" y="182880"/>
                    <a:pt x="7229139" y="182880"/>
                  </a:cubicBezTo>
                  <a:lnTo>
                    <a:pt x="0" y="1613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43108" y="4143380"/>
              <a:ext cx="571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U</a:t>
              </a:r>
              <a:endParaRPr lang="zh-CN" altLang="en-US" sz="2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72132" y="1586392"/>
              <a:ext cx="2286016" cy="98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Intended</a:t>
              </a:r>
            </a:p>
            <a:p>
              <a:r>
                <a:rPr lang="en-US" altLang="zh-CN" sz="1600" dirty="0" smtClean="0"/>
                <a:t>Traffic</a:t>
              </a:r>
            </a:p>
            <a:p>
              <a:r>
                <a:rPr lang="en-US" altLang="zh-CN" sz="1600" dirty="0" smtClean="0"/>
                <a:t>Environment</a:t>
              </a:r>
              <a:endParaRPr lang="zh-CN" alt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5630" y="2256356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FL X</a:t>
              </a:r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788828"/>
              <a:ext cx="6429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FL Z</a:t>
              </a:r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72132" y="2800838"/>
              <a:ext cx="1428760" cy="98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Known</a:t>
              </a:r>
            </a:p>
            <a:p>
              <a:r>
                <a:rPr lang="en-US" altLang="zh-CN" sz="1600" dirty="0" smtClean="0"/>
                <a:t>Traffic</a:t>
              </a:r>
            </a:p>
            <a:p>
              <a:r>
                <a:rPr lang="en-US" altLang="zh-CN" sz="1600" dirty="0" smtClean="0"/>
                <a:t>Environment</a:t>
              </a:r>
              <a:endParaRPr lang="zh-CN" alt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43570" y="4586788"/>
              <a:ext cx="1428760" cy="98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Unknown</a:t>
              </a:r>
            </a:p>
            <a:p>
              <a:r>
                <a:rPr lang="en-US" altLang="zh-CN" sz="1600" dirty="0" smtClean="0"/>
                <a:t>Traffic</a:t>
              </a:r>
            </a:p>
            <a:p>
              <a:r>
                <a:rPr lang="en-US" altLang="zh-CN" sz="1600" dirty="0" smtClean="0"/>
                <a:t>Environment</a:t>
              </a:r>
              <a:endParaRPr lang="zh-CN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4546" y="4729664"/>
              <a:ext cx="571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K</a:t>
              </a:r>
              <a:endParaRPr lang="zh-CN" alt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00562" y="3729532"/>
              <a:ext cx="571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N</a:t>
              </a:r>
              <a:endParaRPr lang="zh-CN" altLang="en-US" sz="2400" dirty="0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rot="5400000">
              <a:off x="500034" y="3229466"/>
              <a:ext cx="114300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Airspace Structure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5992"/>
            <a:ext cx="8229600" cy="306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are the functions of ASM?</a:t>
            </a:r>
          </a:p>
          <a:p>
            <a:r>
              <a:rPr lang="en-US" altLang="zh-CN" dirty="0" smtClean="0"/>
              <a:t>What are three types of SUA?</a:t>
            </a:r>
          </a:p>
          <a:p>
            <a:r>
              <a:rPr lang="en-US" altLang="zh-CN" dirty="0" smtClean="0"/>
              <a:t>Why is airspace classified?</a:t>
            </a:r>
          </a:p>
          <a:p>
            <a:r>
              <a:rPr lang="en-US" altLang="zh-CN" dirty="0" smtClean="0"/>
              <a:t>What are the blocks of airspace for commercial flights? </a:t>
            </a:r>
          </a:p>
          <a:p>
            <a:r>
              <a:rPr lang="en-US" altLang="zh-CN" dirty="0" smtClean="0"/>
              <a:t>What ATC units are responsible for these blocks of airspace?</a:t>
            </a:r>
          </a:p>
          <a:p>
            <a:r>
              <a:rPr lang="en-US" altLang="zh-CN" dirty="0" smtClean="0"/>
              <a:t>Should Chinese airspace be “reclassified”?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Picture 6" descr="AG00317_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68" y="1071546"/>
            <a:ext cx="1246187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Users and Activities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4043362" cy="425769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Airlines – commercial transportation</a:t>
            </a:r>
          </a:p>
          <a:p>
            <a:r>
              <a:rPr lang="en-US" altLang="zh-CN" dirty="0" smtClean="0"/>
              <a:t>Military – Training, Exercises, Operations</a:t>
            </a:r>
          </a:p>
          <a:p>
            <a:r>
              <a:rPr lang="en-US" altLang="zh-CN" dirty="0" smtClean="0"/>
              <a:t>Police, Customs – Crime Prevention</a:t>
            </a:r>
          </a:p>
          <a:p>
            <a:r>
              <a:rPr lang="en-US" altLang="zh-CN" dirty="0" smtClean="0"/>
              <a:t>GA – All other, including Leisure, Sports…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All these activities should be accommodated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785926"/>
            <a:ext cx="4357718" cy="345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00628" y="5357826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Commercial Air Traffic in China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Objectives of ASM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00174"/>
            <a:ext cx="8229600" cy="45259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The objective of ASM is to maximize, within a given airspace structure, the utilization of available airspace by </a:t>
            </a:r>
            <a:r>
              <a:rPr lang="en-US" altLang="zh-CN" sz="2800" u="sng" dirty="0" smtClean="0"/>
              <a:t>dynamic time-sharing </a:t>
            </a:r>
            <a:r>
              <a:rPr lang="en-US" altLang="zh-CN" sz="2800" dirty="0" smtClean="0"/>
              <a:t>and, at times, segregation of airspace among various categories of users based on short-term needs.</a:t>
            </a:r>
          </a:p>
          <a:p>
            <a:r>
              <a:rPr lang="en-US" altLang="zh-CN" sz="2800" dirty="0" smtClean="0"/>
              <a:t>Close co-operation between the appropriate authorities on expected and actual utilization of the </a:t>
            </a:r>
            <a:r>
              <a:rPr lang="en-US" altLang="zh-CN" sz="2800" u="sng" dirty="0" smtClean="0"/>
              <a:t>temporary reserved airspace </a:t>
            </a:r>
            <a:r>
              <a:rPr lang="en-US" altLang="zh-CN" sz="2800" dirty="0" smtClean="0"/>
              <a:t>should result in information being readily available to all parties concerned, i.e. commercial air transport, military operational air traffic and general aviation.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 of ASM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71490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u="sng" dirty="0" smtClean="0"/>
              <a:t>collection and evaluation </a:t>
            </a:r>
            <a:r>
              <a:rPr lang="en-US" altLang="zh-CN" dirty="0" smtClean="0"/>
              <a:t>of all requests which require temporary airspace allocation;</a:t>
            </a:r>
          </a:p>
          <a:p>
            <a:r>
              <a:rPr lang="en-US" altLang="zh-CN" u="sng" dirty="0" smtClean="0"/>
              <a:t>planning and allocation </a:t>
            </a:r>
            <a:r>
              <a:rPr lang="en-US" altLang="zh-CN" dirty="0" smtClean="0"/>
              <a:t>of the required airspace to the users concerned where segregation is necessary;</a:t>
            </a:r>
          </a:p>
          <a:p>
            <a:r>
              <a:rPr lang="en-US" altLang="zh-CN" u="sng" dirty="0" smtClean="0"/>
              <a:t>activation or de-activation </a:t>
            </a:r>
            <a:r>
              <a:rPr lang="en-US" altLang="zh-CN" dirty="0" smtClean="0"/>
              <a:t>of such airspace within adequately narrow time tolerances, in close co-operation with ATC units and civil or military units concerned. </a:t>
            </a:r>
          </a:p>
          <a:p>
            <a:r>
              <a:rPr lang="en-US" altLang="zh-CN" u="sng" dirty="0" smtClean="0"/>
              <a:t>dissemination</a:t>
            </a:r>
            <a:r>
              <a:rPr lang="en-US" altLang="zh-CN" dirty="0" smtClean="0"/>
              <a:t> of detailed information, both in advance and in real time, to all parties concerned.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World Air Traffic Routes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745" y="1285860"/>
            <a:ext cx="9147777" cy="554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28782" y="0"/>
            <a:ext cx="7715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 rot="10800000">
            <a:off x="357159" y="142852"/>
            <a:ext cx="677108" cy="63579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 smtClean="0"/>
              <a:t>Flight  Information Regions (FIR)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142984"/>
            <a:ext cx="318610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Airspace reservations and restrictions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4" y="3214686"/>
            <a:ext cx="3214678" cy="257176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Reservations</a:t>
            </a:r>
          </a:p>
          <a:p>
            <a:r>
              <a:rPr lang="en-US" altLang="zh-CN" sz="2400" dirty="0" smtClean="0"/>
              <a:t>Special Use Airspace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Prohibited Area</a:t>
            </a:r>
          </a:p>
          <a:p>
            <a:pPr lvl="1"/>
            <a:r>
              <a:rPr lang="en-US" altLang="zh-CN" sz="2000" dirty="0" smtClean="0"/>
              <a:t>Restricted Area</a:t>
            </a:r>
          </a:p>
          <a:p>
            <a:pPr lvl="1"/>
            <a:r>
              <a:rPr lang="en-US" altLang="zh-CN" sz="2000" dirty="0" smtClean="0"/>
              <a:t>Danger Area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-11379"/>
            <a:ext cx="5214974" cy="68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图: 磁盘 9"/>
          <p:cNvSpPr/>
          <p:nvPr/>
        </p:nvSpPr>
        <p:spPr>
          <a:xfrm>
            <a:off x="6643702" y="5715016"/>
            <a:ext cx="1307400" cy="81809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磁盘 10"/>
          <p:cNvSpPr/>
          <p:nvPr/>
        </p:nvSpPr>
        <p:spPr>
          <a:xfrm>
            <a:off x="5715008" y="4857760"/>
            <a:ext cx="3143240" cy="12858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Airspace for Commercial Flights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Airways and Air-routes (AWY)</a:t>
            </a:r>
          </a:p>
          <a:p>
            <a:r>
              <a:rPr lang="en-US" altLang="zh-CN" dirty="0" smtClean="0"/>
              <a:t>Terminal Control Areas (TMA)</a:t>
            </a:r>
          </a:p>
          <a:p>
            <a:r>
              <a:rPr lang="en-US" altLang="zh-CN" dirty="0" smtClean="0"/>
              <a:t>Aerodrome Control Zones (CTZ)</a:t>
            </a:r>
            <a:endParaRPr lang="zh-CN" altLang="en-US" dirty="0"/>
          </a:p>
        </p:txBody>
      </p:sp>
      <p:sp>
        <p:nvSpPr>
          <p:cNvPr id="4" name="流程图: 磁盘 3"/>
          <p:cNvSpPr/>
          <p:nvPr/>
        </p:nvSpPr>
        <p:spPr>
          <a:xfrm>
            <a:off x="1285852" y="5643578"/>
            <a:ext cx="1296642" cy="857256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磁盘 4"/>
          <p:cNvSpPr/>
          <p:nvPr/>
        </p:nvSpPr>
        <p:spPr>
          <a:xfrm>
            <a:off x="428596" y="4857760"/>
            <a:ext cx="3143240" cy="128588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0" y="3714752"/>
            <a:ext cx="9144000" cy="1571636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85918" y="6357958"/>
            <a:ext cx="214314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143768" y="6429396"/>
            <a:ext cx="214314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0" name="Group 2"/>
          <p:cNvGrpSpPr>
            <a:grpSpLocks/>
          </p:cNvGrpSpPr>
          <p:nvPr/>
        </p:nvGrpSpPr>
        <p:grpSpPr bwMode="auto">
          <a:xfrm rot="1314706">
            <a:off x="4730781" y="4418736"/>
            <a:ext cx="357028" cy="154356"/>
            <a:chOff x="4388" y="3243"/>
            <a:chExt cx="597" cy="262"/>
          </a:xfrm>
        </p:grpSpPr>
        <p:sp>
          <p:nvSpPr>
            <p:cNvPr id="2051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2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1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2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3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4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5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6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7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8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9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0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1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2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3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4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5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6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7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8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9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0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1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2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3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4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5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6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7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8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9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0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1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2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3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4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5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6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7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8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9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0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1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2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3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4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5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6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7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8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9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0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1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2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3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4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5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6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7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8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9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0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1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2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3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4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5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6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7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8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9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0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1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2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3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4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5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6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7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8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9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0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1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2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3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4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9" name="Group 2"/>
          <p:cNvGrpSpPr>
            <a:grpSpLocks/>
          </p:cNvGrpSpPr>
          <p:nvPr/>
        </p:nvGrpSpPr>
        <p:grpSpPr bwMode="auto">
          <a:xfrm rot="21598051">
            <a:off x="2286028" y="5572242"/>
            <a:ext cx="357028" cy="154356"/>
            <a:chOff x="4388" y="3243"/>
            <a:chExt cx="597" cy="262"/>
          </a:xfrm>
        </p:grpSpPr>
        <p:sp>
          <p:nvSpPr>
            <p:cNvPr id="110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4" name="Group 2"/>
          <p:cNvGrpSpPr>
            <a:grpSpLocks/>
          </p:cNvGrpSpPr>
          <p:nvPr/>
        </p:nvGrpSpPr>
        <p:grpSpPr bwMode="auto">
          <a:xfrm rot="3676612">
            <a:off x="6695658" y="6042495"/>
            <a:ext cx="353417" cy="160945"/>
            <a:chOff x="4388" y="3243"/>
            <a:chExt cx="597" cy="262"/>
          </a:xfrm>
        </p:grpSpPr>
        <p:sp>
          <p:nvSpPr>
            <p:cNvPr id="205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9" name="Group 2"/>
          <p:cNvGrpSpPr>
            <a:grpSpLocks/>
          </p:cNvGrpSpPr>
          <p:nvPr/>
        </p:nvGrpSpPr>
        <p:grpSpPr bwMode="auto">
          <a:xfrm rot="1314706">
            <a:off x="3873525" y="3990109"/>
            <a:ext cx="357028" cy="154356"/>
            <a:chOff x="4388" y="3243"/>
            <a:chExt cx="597" cy="262"/>
          </a:xfrm>
        </p:grpSpPr>
        <p:sp>
          <p:nvSpPr>
            <p:cNvPr id="300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4" name="Group 2"/>
          <p:cNvGrpSpPr>
            <a:grpSpLocks/>
          </p:cNvGrpSpPr>
          <p:nvPr/>
        </p:nvGrpSpPr>
        <p:grpSpPr bwMode="auto">
          <a:xfrm rot="21598051">
            <a:off x="7786753" y="5715117"/>
            <a:ext cx="357028" cy="154356"/>
            <a:chOff x="4388" y="3243"/>
            <a:chExt cx="597" cy="262"/>
          </a:xfrm>
        </p:grpSpPr>
        <p:sp>
          <p:nvSpPr>
            <p:cNvPr id="395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0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9" name="Group 2"/>
          <p:cNvGrpSpPr>
            <a:grpSpLocks/>
          </p:cNvGrpSpPr>
          <p:nvPr/>
        </p:nvGrpSpPr>
        <p:grpSpPr bwMode="auto">
          <a:xfrm rot="3676612">
            <a:off x="1050321" y="5685306"/>
            <a:ext cx="353417" cy="160945"/>
            <a:chOff x="4388" y="3243"/>
            <a:chExt cx="597" cy="262"/>
          </a:xfrm>
        </p:grpSpPr>
        <p:sp>
          <p:nvSpPr>
            <p:cNvPr id="490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0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6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4" name="Group 2"/>
          <p:cNvGrpSpPr>
            <a:grpSpLocks/>
          </p:cNvGrpSpPr>
          <p:nvPr/>
        </p:nvGrpSpPr>
        <p:grpSpPr bwMode="auto">
          <a:xfrm rot="1314706">
            <a:off x="3230583" y="4490175"/>
            <a:ext cx="357028" cy="154356"/>
            <a:chOff x="4388" y="3243"/>
            <a:chExt cx="597" cy="262"/>
          </a:xfrm>
        </p:grpSpPr>
        <p:sp>
          <p:nvSpPr>
            <p:cNvPr id="585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6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9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0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3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4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6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7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0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1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5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6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9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0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1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2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3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8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9" name="Group 2"/>
          <p:cNvGrpSpPr>
            <a:grpSpLocks/>
          </p:cNvGrpSpPr>
          <p:nvPr/>
        </p:nvGrpSpPr>
        <p:grpSpPr bwMode="auto">
          <a:xfrm rot="1314706">
            <a:off x="6873920" y="4347298"/>
            <a:ext cx="357028" cy="154356"/>
            <a:chOff x="4388" y="3243"/>
            <a:chExt cx="597" cy="262"/>
          </a:xfrm>
        </p:grpSpPr>
        <p:sp>
          <p:nvSpPr>
            <p:cNvPr id="680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74" name="Group 2"/>
          <p:cNvGrpSpPr>
            <a:grpSpLocks/>
          </p:cNvGrpSpPr>
          <p:nvPr/>
        </p:nvGrpSpPr>
        <p:grpSpPr bwMode="auto">
          <a:xfrm rot="1314706">
            <a:off x="5802351" y="4061546"/>
            <a:ext cx="357028" cy="154356"/>
            <a:chOff x="4388" y="3243"/>
            <a:chExt cx="597" cy="262"/>
          </a:xfrm>
        </p:grpSpPr>
        <p:sp>
          <p:nvSpPr>
            <p:cNvPr id="775" name="Freeform 3"/>
            <p:cNvSpPr>
              <a:spLocks/>
            </p:cNvSpPr>
            <p:nvPr/>
          </p:nvSpPr>
          <p:spPr bwMode="auto">
            <a:xfrm>
              <a:off x="4394" y="3243"/>
              <a:ext cx="589" cy="256"/>
            </a:xfrm>
            <a:custGeom>
              <a:avLst/>
              <a:gdLst/>
              <a:ahLst/>
              <a:cxnLst>
                <a:cxn ang="0">
                  <a:pos x="486" y="15"/>
                </a:cxn>
                <a:cxn ang="0">
                  <a:pos x="505" y="8"/>
                </a:cxn>
                <a:cxn ang="0">
                  <a:pos x="522" y="3"/>
                </a:cxn>
                <a:cxn ang="0">
                  <a:pos x="538" y="1"/>
                </a:cxn>
                <a:cxn ang="0">
                  <a:pos x="551" y="2"/>
                </a:cxn>
                <a:cxn ang="0">
                  <a:pos x="566" y="4"/>
                </a:cxn>
                <a:cxn ang="0">
                  <a:pos x="575" y="4"/>
                </a:cxn>
                <a:cxn ang="0">
                  <a:pos x="581" y="5"/>
                </a:cxn>
                <a:cxn ang="0">
                  <a:pos x="585" y="7"/>
                </a:cxn>
                <a:cxn ang="0">
                  <a:pos x="587" y="11"/>
                </a:cxn>
                <a:cxn ang="0">
                  <a:pos x="587" y="17"/>
                </a:cxn>
                <a:cxn ang="0">
                  <a:pos x="581" y="24"/>
                </a:cxn>
                <a:cxn ang="0">
                  <a:pos x="575" y="32"/>
                </a:cxn>
                <a:cxn ang="0">
                  <a:pos x="560" y="42"/>
                </a:cxn>
                <a:cxn ang="0">
                  <a:pos x="542" y="53"/>
                </a:cxn>
                <a:cxn ang="0">
                  <a:pos x="515" y="68"/>
                </a:cxn>
                <a:cxn ang="0">
                  <a:pos x="440" y="104"/>
                </a:cxn>
                <a:cxn ang="0">
                  <a:pos x="445" y="118"/>
                </a:cxn>
                <a:cxn ang="0">
                  <a:pos x="434" y="127"/>
                </a:cxn>
                <a:cxn ang="0">
                  <a:pos x="419" y="136"/>
                </a:cxn>
                <a:cxn ang="0">
                  <a:pos x="405" y="143"/>
                </a:cxn>
                <a:cxn ang="0">
                  <a:pos x="382" y="151"/>
                </a:cxn>
                <a:cxn ang="0">
                  <a:pos x="366" y="144"/>
                </a:cxn>
                <a:cxn ang="0">
                  <a:pos x="330" y="160"/>
                </a:cxn>
                <a:cxn ang="0">
                  <a:pos x="307" y="169"/>
                </a:cxn>
                <a:cxn ang="0">
                  <a:pos x="236" y="203"/>
                </a:cxn>
                <a:cxn ang="0">
                  <a:pos x="178" y="223"/>
                </a:cxn>
                <a:cxn ang="0">
                  <a:pos x="123" y="240"/>
                </a:cxn>
                <a:cxn ang="0">
                  <a:pos x="65" y="250"/>
                </a:cxn>
                <a:cxn ang="0">
                  <a:pos x="32" y="248"/>
                </a:cxn>
                <a:cxn ang="0">
                  <a:pos x="55" y="230"/>
                </a:cxn>
                <a:cxn ang="0">
                  <a:pos x="0" y="155"/>
                </a:cxn>
                <a:cxn ang="0">
                  <a:pos x="23" y="144"/>
                </a:cxn>
                <a:cxn ang="0">
                  <a:pos x="32" y="144"/>
                </a:cxn>
                <a:cxn ang="0">
                  <a:pos x="114" y="175"/>
                </a:cxn>
                <a:cxn ang="0">
                  <a:pos x="129" y="179"/>
                </a:cxn>
                <a:cxn ang="0">
                  <a:pos x="147" y="178"/>
                </a:cxn>
                <a:cxn ang="0">
                  <a:pos x="161" y="172"/>
                </a:cxn>
                <a:cxn ang="0">
                  <a:pos x="477" y="18"/>
                </a:cxn>
              </a:cxnLst>
              <a:rect l="0" t="0" r="r" b="b"/>
              <a:pathLst>
                <a:path w="589" h="256">
                  <a:moveTo>
                    <a:pt x="477" y="18"/>
                  </a:moveTo>
                  <a:lnTo>
                    <a:pt x="486" y="15"/>
                  </a:lnTo>
                  <a:lnTo>
                    <a:pt x="496" y="11"/>
                  </a:lnTo>
                  <a:lnTo>
                    <a:pt x="505" y="8"/>
                  </a:lnTo>
                  <a:lnTo>
                    <a:pt x="514" y="4"/>
                  </a:lnTo>
                  <a:lnTo>
                    <a:pt x="522" y="3"/>
                  </a:lnTo>
                  <a:lnTo>
                    <a:pt x="531" y="0"/>
                  </a:lnTo>
                  <a:lnTo>
                    <a:pt x="538" y="1"/>
                  </a:lnTo>
                  <a:lnTo>
                    <a:pt x="546" y="1"/>
                  </a:lnTo>
                  <a:lnTo>
                    <a:pt x="551" y="2"/>
                  </a:lnTo>
                  <a:lnTo>
                    <a:pt x="561" y="4"/>
                  </a:lnTo>
                  <a:lnTo>
                    <a:pt x="566" y="4"/>
                  </a:lnTo>
                  <a:lnTo>
                    <a:pt x="570" y="3"/>
                  </a:lnTo>
                  <a:lnTo>
                    <a:pt x="575" y="4"/>
                  </a:lnTo>
                  <a:lnTo>
                    <a:pt x="578" y="5"/>
                  </a:lnTo>
                  <a:lnTo>
                    <a:pt x="581" y="5"/>
                  </a:lnTo>
                  <a:lnTo>
                    <a:pt x="583" y="6"/>
                  </a:lnTo>
                  <a:lnTo>
                    <a:pt x="585" y="7"/>
                  </a:lnTo>
                  <a:lnTo>
                    <a:pt x="586" y="9"/>
                  </a:lnTo>
                  <a:lnTo>
                    <a:pt x="587" y="11"/>
                  </a:lnTo>
                  <a:lnTo>
                    <a:pt x="588" y="14"/>
                  </a:lnTo>
                  <a:lnTo>
                    <a:pt x="587" y="17"/>
                  </a:lnTo>
                  <a:lnTo>
                    <a:pt x="586" y="20"/>
                  </a:lnTo>
                  <a:lnTo>
                    <a:pt x="581" y="24"/>
                  </a:lnTo>
                  <a:lnTo>
                    <a:pt x="580" y="27"/>
                  </a:lnTo>
                  <a:lnTo>
                    <a:pt x="575" y="32"/>
                  </a:lnTo>
                  <a:lnTo>
                    <a:pt x="569" y="37"/>
                  </a:lnTo>
                  <a:lnTo>
                    <a:pt x="560" y="42"/>
                  </a:lnTo>
                  <a:lnTo>
                    <a:pt x="553" y="48"/>
                  </a:lnTo>
                  <a:lnTo>
                    <a:pt x="542" y="53"/>
                  </a:lnTo>
                  <a:lnTo>
                    <a:pt x="530" y="60"/>
                  </a:lnTo>
                  <a:lnTo>
                    <a:pt x="515" y="68"/>
                  </a:lnTo>
                  <a:lnTo>
                    <a:pt x="505" y="72"/>
                  </a:lnTo>
                  <a:lnTo>
                    <a:pt x="440" y="104"/>
                  </a:lnTo>
                  <a:lnTo>
                    <a:pt x="445" y="116"/>
                  </a:lnTo>
                  <a:lnTo>
                    <a:pt x="445" y="118"/>
                  </a:lnTo>
                  <a:lnTo>
                    <a:pt x="441" y="121"/>
                  </a:lnTo>
                  <a:lnTo>
                    <a:pt x="434" y="127"/>
                  </a:lnTo>
                  <a:lnTo>
                    <a:pt x="424" y="132"/>
                  </a:lnTo>
                  <a:lnTo>
                    <a:pt x="419" y="136"/>
                  </a:lnTo>
                  <a:lnTo>
                    <a:pt x="412" y="139"/>
                  </a:lnTo>
                  <a:lnTo>
                    <a:pt x="405" y="143"/>
                  </a:lnTo>
                  <a:lnTo>
                    <a:pt x="394" y="147"/>
                  </a:lnTo>
                  <a:lnTo>
                    <a:pt x="382" y="151"/>
                  </a:lnTo>
                  <a:lnTo>
                    <a:pt x="371" y="154"/>
                  </a:lnTo>
                  <a:lnTo>
                    <a:pt x="366" y="144"/>
                  </a:lnTo>
                  <a:lnTo>
                    <a:pt x="343" y="155"/>
                  </a:lnTo>
                  <a:lnTo>
                    <a:pt x="330" y="160"/>
                  </a:lnTo>
                  <a:lnTo>
                    <a:pt x="313" y="166"/>
                  </a:lnTo>
                  <a:lnTo>
                    <a:pt x="307" y="169"/>
                  </a:lnTo>
                  <a:lnTo>
                    <a:pt x="253" y="195"/>
                  </a:lnTo>
                  <a:lnTo>
                    <a:pt x="236" y="203"/>
                  </a:lnTo>
                  <a:lnTo>
                    <a:pt x="208" y="216"/>
                  </a:lnTo>
                  <a:lnTo>
                    <a:pt x="178" y="223"/>
                  </a:lnTo>
                  <a:lnTo>
                    <a:pt x="150" y="232"/>
                  </a:lnTo>
                  <a:lnTo>
                    <a:pt x="123" y="240"/>
                  </a:lnTo>
                  <a:lnTo>
                    <a:pt x="93" y="245"/>
                  </a:lnTo>
                  <a:lnTo>
                    <a:pt x="65" y="250"/>
                  </a:lnTo>
                  <a:lnTo>
                    <a:pt x="35" y="255"/>
                  </a:lnTo>
                  <a:lnTo>
                    <a:pt x="32" y="248"/>
                  </a:lnTo>
                  <a:lnTo>
                    <a:pt x="43" y="240"/>
                  </a:lnTo>
                  <a:lnTo>
                    <a:pt x="55" y="230"/>
                  </a:lnTo>
                  <a:lnTo>
                    <a:pt x="63" y="226"/>
                  </a:lnTo>
                  <a:lnTo>
                    <a:pt x="0" y="155"/>
                  </a:lnTo>
                  <a:lnTo>
                    <a:pt x="17" y="146"/>
                  </a:lnTo>
                  <a:lnTo>
                    <a:pt x="23" y="144"/>
                  </a:lnTo>
                  <a:lnTo>
                    <a:pt x="27" y="144"/>
                  </a:lnTo>
                  <a:lnTo>
                    <a:pt x="32" y="144"/>
                  </a:lnTo>
                  <a:lnTo>
                    <a:pt x="37" y="145"/>
                  </a:lnTo>
                  <a:lnTo>
                    <a:pt x="114" y="175"/>
                  </a:lnTo>
                  <a:lnTo>
                    <a:pt x="120" y="178"/>
                  </a:lnTo>
                  <a:lnTo>
                    <a:pt x="129" y="179"/>
                  </a:lnTo>
                  <a:lnTo>
                    <a:pt x="138" y="179"/>
                  </a:lnTo>
                  <a:lnTo>
                    <a:pt x="147" y="178"/>
                  </a:lnTo>
                  <a:lnTo>
                    <a:pt x="154" y="177"/>
                  </a:lnTo>
                  <a:lnTo>
                    <a:pt x="161" y="172"/>
                  </a:lnTo>
                  <a:lnTo>
                    <a:pt x="189" y="159"/>
                  </a:lnTo>
                  <a:lnTo>
                    <a:pt x="477" y="18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4"/>
            <p:cNvSpPr>
              <a:spLocks/>
            </p:cNvSpPr>
            <p:nvPr/>
          </p:nvSpPr>
          <p:spPr bwMode="auto">
            <a:xfrm>
              <a:off x="4388" y="3246"/>
              <a:ext cx="597" cy="259"/>
            </a:xfrm>
            <a:custGeom>
              <a:avLst/>
              <a:gdLst/>
              <a:ahLst/>
              <a:cxnLst>
                <a:cxn ang="0">
                  <a:pos x="492" y="14"/>
                </a:cxn>
                <a:cxn ang="0">
                  <a:pos x="512" y="8"/>
                </a:cxn>
                <a:cxn ang="0">
                  <a:pos x="528" y="3"/>
                </a:cxn>
                <a:cxn ang="0">
                  <a:pos x="546" y="0"/>
                </a:cxn>
                <a:cxn ang="0">
                  <a:pos x="558" y="1"/>
                </a:cxn>
                <a:cxn ang="0">
                  <a:pos x="574" y="4"/>
                </a:cxn>
                <a:cxn ang="0">
                  <a:pos x="582" y="5"/>
                </a:cxn>
                <a:cxn ang="0">
                  <a:pos x="589" y="5"/>
                </a:cxn>
                <a:cxn ang="0">
                  <a:pos x="593" y="8"/>
                </a:cxn>
                <a:cxn ang="0">
                  <a:pos x="596" y="12"/>
                </a:cxn>
                <a:cxn ang="0">
                  <a:pos x="595" y="18"/>
                </a:cxn>
                <a:cxn ang="0">
                  <a:pos x="590" y="26"/>
                </a:cxn>
                <a:cxn ang="0">
                  <a:pos x="582" y="33"/>
                </a:cxn>
                <a:cxn ang="0">
                  <a:pos x="569" y="43"/>
                </a:cxn>
                <a:cxn ang="0">
                  <a:pos x="549" y="56"/>
                </a:cxn>
                <a:cxn ang="0">
                  <a:pos x="522" y="71"/>
                </a:cxn>
                <a:cxn ang="0">
                  <a:pos x="445" y="108"/>
                </a:cxn>
                <a:cxn ang="0">
                  <a:pos x="452" y="122"/>
                </a:cxn>
                <a:cxn ang="0">
                  <a:pos x="441" y="130"/>
                </a:cxn>
                <a:cxn ang="0">
                  <a:pos x="426" y="139"/>
                </a:cxn>
                <a:cxn ang="0">
                  <a:pos x="410" y="146"/>
                </a:cxn>
                <a:cxn ang="0">
                  <a:pos x="388" y="155"/>
                </a:cxn>
                <a:cxn ang="0">
                  <a:pos x="371" y="147"/>
                </a:cxn>
                <a:cxn ang="0">
                  <a:pos x="334" y="164"/>
                </a:cxn>
                <a:cxn ang="0">
                  <a:pos x="312" y="174"/>
                </a:cxn>
                <a:cxn ang="0">
                  <a:pos x="240" y="208"/>
                </a:cxn>
                <a:cxn ang="0">
                  <a:pos x="182" y="228"/>
                </a:cxn>
                <a:cxn ang="0">
                  <a:pos x="125" y="243"/>
                </a:cxn>
                <a:cxn ang="0">
                  <a:pos x="67" y="254"/>
                </a:cxn>
                <a:cxn ang="0">
                  <a:pos x="33" y="251"/>
                </a:cxn>
                <a:cxn ang="0">
                  <a:pos x="56" y="234"/>
                </a:cxn>
                <a:cxn ang="0">
                  <a:pos x="0" y="156"/>
                </a:cxn>
                <a:cxn ang="0">
                  <a:pos x="21" y="144"/>
                </a:cxn>
                <a:cxn ang="0">
                  <a:pos x="31" y="143"/>
                </a:cxn>
                <a:cxn ang="0">
                  <a:pos x="117" y="178"/>
                </a:cxn>
                <a:cxn ang="0">
                  <a:pos x="132" y="182"/>
                </a:cxn>
                <a:cxn ang="0">
                  <a:pos x="149" y="181"/>
                </a:cxn>
                <a:cxn ang="0">
                  <a:pos x="165" y="174"/>
                </a:cxn>
                <a:cxn ang="0">
                  <a:pos x="483" y="19"/>
                </a:cxn>
              </a:cxnLst>
              <a:rect l="0" t="0" r="r" b="b"/>
              <a:pathLst>
                <a:path w="597" h="259">
                  <a:moveTo>
                    <a:pt x="483" y="19"/>
                  </a:moveTo>
                  <a:lnTo>
                    <a:pt x="492" y="14"/>
                  </a:lnTo>
                  <a:lnTo>
                    <a:pt x="502" y="10"/>
                  </a:lnTo>
                  <a:lnTo>
                    <a:pt x="512" y="8"/>
                  </a:lnTo>
                  <a:lnTo>
                    <a:pt x="521" y="4"/>
                  </a:lnTo>
                  <a:lnTo>
                    <a:pt x="528" y="3"/>
                  </a:lnTo>
                  <a:lnTo>
                    <a:pt x="537" y="1"/>
                  </a:lnTo>
                  <a:lnTo>
                    <a:pt x="546" y="0"/>
                  </a:lnTo>
                  <a:lnTo>
                    <a:pt x="553" y="1"/>
                  </a:lnTo>
                  <a:lnTo>
                    <a:pt x="558" y="1"/>
                  </a:lnTo>
                  <a:lnTo>
                    <a:pt x="568" y="4"/>
                  </a:lnTo>
                  <a:lnTo>
                    <a:pt x="574" y="4"/>
                  </a:lnTo>
                  <a:lnTo>
                    <a:pt x="578" y="4"/>
                  </a:lnTo>
                  <a:lnTo>
                    <a:pt x="582" y="5"/>
                  </a:lnTo>
                  <a:lnTo>
                    <a:pt x="585" y="5"/>
                  </a:lnTo>
                  <a:lnTo>
                    <a:pt x="589" y="5"/>
                  </a:lnTo>
                  <a:lnTo>
                    <a:pt x="591" y="7"/>
                  </a:lnTo>
                  <a:lnTo>
                    <a:pt x="593" y="8"/>
                  </a:lnTo>
                  <a:lnTo>
                    <a:pt x="595" y="10"/>
                  </a:lnTo>
                  <a:lnTo>
                    <a:pt x="596" y="12"/>
                  </a:lnTo>
                  <a:lnTo>
                    <a:pt x="596" y="16"/>
                  </a:lnTo>
                  <a:lnTo>
                    <a:pt x="595" y="18"/>
                  </a:lnTo>
                  <a:lnTo>
                    <a:pt x="592" y="22"/>
                  </a:lnTo>
                  <a:lnTo>
                    <a:pt x="590" y="26"/>
                  </a:lnTo>
                  <a:lnTo>
                    <a:pt x="588" y="29"/>
                  </a:lnTo>
                  <a:lnTo>
                    <a:pt x="582" y="33"/>
                  </a:lnTo>
                  <a:lnTo>
                    <a:pt x="576" y="38"/>
                  </a:lnTo>
                  <a:lnTo>
                    <a:pt x="569" y="43"/>
                  </a:lnTo>
                  <a:lnTo>
                    <a:pt x="561" y="50"/>
                  </a:lnTo>
                  <a:lnTo>
                    <a:pt x="549" y="56"/>
                  </a:lnTo>
                  <a:lnTo>
                    <a:pt x="537" y="63"/>
                  </a:lnTo>
                  <a:lnTo>
                    <a:pt x="522" y="71"/>
                  </a:lnTo>
                  <a:lnTo>
                    <a:pt x="511" y="76"/>
                  </a:lnTo>
                  <a:lnTo>
                    <a:pt x="445" y="108"/>
                  </a:lnTo>
                  <a:lnTo>
                    <a:pt x="452" y="119"/>
                  </a:lnTo>
                  <a:lnTo>
                    <a:pt x="452" y="122"/>
                  </a:lnTo>
                  <a:lnTo>
                    <a:pt x="448" y="125"/>
                  </a:lnTo>
                  <a:lnTo>
                    <a:pt x="441" y="130"/>
                  </a:lnTo>
                  <a:lnTo>
                    <a:pt x="431" y="135"/>
                  </a:lnTo>
                  <a:lnTo>
                    <a:pt x="426" y="139"/>
                  </a:lnTo>
                  <a:lnTo>
                    <a:pt x="419" y="142"/>
                  </a:lnTo>
                  <a:lnTo>
                    <a:pt x="410" y="146"/>
                  </a:lnTo>
                  <a:lnTo>
                    <a:pt x="400" y="150"/>
                  </a:lnTo>
                  <a:lnTo>
                    <a:pt x="388" y="155"/>
                  </a:lnTo>
                  <a:lnTo>
                    <a:pt x="377" y="158"/>
                  </a:lnTo>
                  <a:lnTo>
                    <a:pt x="371" y="147"/>
                  </a:lnTo>
                  <a:lnTo>
                    <a:pt x="349" y="158"/>
                  </a:lnTo>
                  <a:lnTo>
                    <a:pt x="334" y="164"/>
                  </a:lnTo>
                  <a:lnTo>
                    <a:pt x="319" y="170"/>
                  </a:lnTo>
                  <a:lnTo>
                    <a:pt x="312" y="174"/>
                  </a:lnTo>
                  <a:lnTo>
                    <a:pt x="256" y="200"/>
                  </a:lnTo>
                  <a:lnTo>
                    <a:pt x="240" y="208"/>
                  </a:lnTo>
                  <a:lnTo>
                    <a:pt x="211" y="219"/>
                  </a:lnTo>
                  <a:lnTo>
                    <a:pt x="182" y="228"/>
                  </a:lnTo>
                  <a:lnTo>
                    <a:pt x="154" y="236"/>
                  </a:lnTo>
                  <a:lnTo>
                    <a:pt x="125" y="243"/>
                  </a:lnTo>
                  <a:lnTo>
                    <a:pt x="95" y="249"/>
                  </a:lnTo>
                  <a:lnTo>
                    <a:pt x="67" y="254"/>
                  </a:lnTo>
                  <a:lnTo>
                    <a:pt x="37" y="258"/>
                  </a:lnTo>
                  <a:lnTo>
                    <a:pt x="33" y="251"/>
                  </a:lnTo>
                  <a:lnTo>
                    <a:pt x="43" y="242"/>
                  </a:lnTo>
                  <a:lnTo>
                    <a:pt x="56" y="234"/>
                  </a:lnTo>
                  <a:lnTo>
                    <a:pt x="63" y="229"/>
                  </a:lnTo>
                  <a:lnTo>
                    <a:pt x="0" y="156"/>
                  </a:lnTo>
                  <a:lnTo>
                    <a:pt x="18" y="146"/>
                  </a:lnTo>
                  <a:lnTo>
                    <a:pt x="21" y="144"/>
                  </a:lnTo>
                  <a:lnTo>
                    <a:pt x="26" y="144"/>
                  </a:lnTo>
                  <a:lnTo>
                    <a:pt x="31" y="143"/>
                  </a:lnTo>
                  <a:lnTo>
                    <a:pt x="36" y="146"/>
                  </a:lnTo>
                  <a:lnTo>
                    <a:pt x="117" y="178"/>
                  </a:lnTo>
                  <a:lnTo>
                    <a:pt x="122" y="180"/>
                  </a:lnTo>
                  <a:lnTo>
                    <a:pt x="132" y="182"/>
                  </a:lnTo>
                  <a:lnTo>
                    <a:pt x="142" y="180"/>
                  </a:lnTo>
                  <a:lnTo>
                    <a:pt x="149" y="181"/>
                  </a:lnTo>
                  <a:lnTo>
                    <a:pt x="157" y="178"/>
                  </a:lnTo>
                  <a:lnTo>
                    <a:pt x="165" y="174"/>
                  </a:lnTo>
                  <a:lnTo>
                    <a:pt x="191" y="161"/>
                  </a:lnTo>
                  <a:lnTo>
                    <a:pt x="483" y="1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5"/>
            <p:cNvSpPr>
              <a:spLocks/>
            </p:cNvSpPr>
            <p:nvPr/>
          </p:nvSpPr>
          <p:spPr bwMode="auto">
            <a:xfrm>
              <a:off x="4397" y="3396"/>
              <a:ext cx="157" cy="80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81" y="64"/>
                </a:cxn>
                <a:cxn ang="0">
                  <a:pos x="0" y="0"/>
                </a:cxn>
                <a:cxn ang="0">
                  <a:pos x="81" y="64"/>
                </a:cxn>
                <a:cxn ang="0">
                  <a:pos x="109" y="50"/>
                </a:cxn>
                <a:cxn ang="0">
                  <a:pos x="156" y="24"/>
                </a:cxn>
              </a:cxnLst>
              <a:rect l="0" t="0" r="r" b="b"/>
              <a:pathLst>
                <a:path w="157" h="80">
                  <a:moveTo>
                    <a:pt x="54" y="79"/>
                  </a:moveTo>
                  <a:lnTo>
                    <a:pt x="81" y="64"/>
                  </a:lnTo>
                  <a:lnTo>
                    <a:pt x="0" y="0"/>
                  </a:lnTo>
                  <a:lnTo>
                    <a:pt x="81" y="64"/>
                  </a:lnTo>
                  <a:lnTo>
                    <a:pt x="109" y="50"/>
                  </a:lnTo>
                  <a:lnTo>
                    <a:pt x="156" y="2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6"/>
            <p:cNvSpPr>
              <a:spLocks/>
            </p:cNvSpPr>
            <p:nvPr/>
          </p:nvSpPr>
          <p:spPr bwMode="auto">
            <a:xfrm>
              <a:off x="4429" y="3466"/>
              <a:ext cx="77" cy="26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6" y="1"/>
                </a:cxn>
                <a:cxn ang="0">
                  <a:pos x="60" y="4"/>
                </a:cxn>
                <a:cxn ang="0">
                  <a:pos x="48" y="8"/>
                </a:cxn>
                <a:cxn ang="0">
                  <a:pos x="60" y="4"/>
                </a:cxn>
                <a:cxn ang="0">
                  <a:pos x="66" y="1"/>
                </a:cxn>
                <a:cxn ang="0">
                  <a:pos x="75" y="0"/>
                </a:cxn>
                <a:cxn ang="0">
                  <a:pos x="76" y="1"/>
                </a:cxn>
                <a:cxn ang="0">
                  <a:pos x="67" y="6"/>
                </a:cxn>
                <a:cxn ang="0">
                  <a:pos x="58" y="12"/>
                </a:cxn>
                <a:cxn ang="0">
                  <a:pos x="52" y="15"/>
                </a:cxn>
                <a:cxn ang="0">
                  <a:pos x="43" y="18"/>
                </a:cxn>
                <a:cxn ang="0">
                  <a:pos x="52" y="15"/>
                </a:cxn>
                <a:cxn ang="0">
                  <a:pos x="58" y="12"/>
                </a:cxn>
                <a:cxn ang="0">
                  <a:pos x="67" y="6"/>
                </a:cxn>
                <a:cxn ang="0">
                  <a:pos x="68" y="9"/>
                </a:cxn>
                <a:cxn ang="0">
                  <a:pos x="68" y="13"/>
                </a:cxn>
                <a:cxn ang="0">
                  <a:pos x="54" y="18"/>
                </a:cxn>
                <a:cxn ang="0">
                  <a:pos x="45" y="19"/>
                </a:cxn>
                <a:cxn ang="0">
                  <a:pos x="43" y="18"/>
                </a:cxn>
                <a:cxn ang="0">
                  <a:pos x="25" y="23"/>
                </a:cxn>
                <a:cxn ang="0">
                  <a:pos x="0" y="25"/>
                </a:cxn>
                <a:cxn ang="0">
                  <a:pos x="14" y="17"/>
                </a:cxn>
                <a:cxn ang="0">
                  <a:pos x="18" y="16"/>
                </a:cxn>
                <a:cxn ang="0">
                  <a:pos x="48" y="8"/>
                </a:cxn>
                <a:cxn ang="0">
                  <a:pos x="63" y="1"/>
                </a:cxn>
              </a:cxnLst>
              <a:rect l="0" t="0" r="r" b="b"/>
              <a:pathLst>
                <a:path w="77" h="26">
                  <a:moveTo>
                    <a:pt x="63" y="1"/>
                  </a:moveTo>
                  <a:lnTo>
                    <a:pt x="66" y="1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60" y="4"/>
                  </a:lnTo>
                  <a:lnTo>
                    <a:pt x="66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67" y="6"/>
                  </a:lnTo>
                  <a:lnTo>
                    <a:pt x="58" y="12"/>
                  </a:lnTo>
                  <a:lnTo>
                    <a:pt x="52" y="15"/>
                  </a:lnTo>
                  <a:lnTo>
                    <a:pt x="43" y="18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7" y="6"/>
                  </a:lnTo>
                  <a:lnTo>
                    <a:pt x="68" y="9"/>
                  </a:lnTo>
                  <a:lnTo>
                    <a:pt x="68" y="13"/>
                  </a:lnTo>
                  <a:lnTo>
                    <a:pt x="54" y="18"/>
                  </a:lnTo>
                  <a:lnTo>
                    <a:pt x="45" y="19"/>
                  </a:lnTo>
                  <a:lnTo>
                    <a:pt x="43" y="18"/>
                  </a:lnTo>
                  <a:lnTo>
                    <a:pt x="25" y="23"/>
                  </a:lnTo>
                  <a:lnTo>
                    <a:pt x="0" y="25"/>
                  </a:lnTo>
                  <a:lnTo>
                    <a:pt x="14" y="17"/>
                  </a:lnTo>
                  <a:lnTo>
                    <a:pt x="18" y="16"/>
                  </a:lnTo>
                  <a:lnTo>
                    <a:pt x="48" y="8"/>
                  </a:lnTo>
                  <a:lnTo>
                    <a:pt x="6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"/>
            <p:cNvSpPr>
              <a:spLocks/>
            </p:cNvSpPr>
            <p:nvPr/>
          </p:nvSpPr>
          <p:spPr bwMode="auto">
            <a:xfrm>
              <a:off x="4666" y="3333"/>
              <a:ext cx="170" cy="59"/>
            </a:xfrm>
            <a:custGeom>
              <a:avLst/>
              <a:gdLst/>
              <a:ahLst/>
              <a:cxnLst>
                <a:cxn ang="0">
                  <a:pos x="168" y="21"/>
                </a:cxn>
                <a:cxn ang="0">
                  <a:pos x="168" y="18"/>
                </a:cxn>
                <a:cxn ang="0">
                  <a:pos x="169" y="15"/>
                </a:cxn>
                <a:cxn ang="0">
                  <a:pos x="169" y="11"/>
                </a:cxn>
                <a:cxn ang="0">
                  <a:pos x="168" y="8"/>
                </a:cxn>
                <a:cxn ang="0">
                  <a:pos x="164" y="4"/>
                </a:cxn>
                <a:cxn ang="0">
                  <a:pos x="160" y="0"/>
                </a:cxn>
                <a:cxn ang="0">
                  <a:pos x="152" y="2"/>
                </a:cxn>
                <a:cxn ang="0">
                  <a:pos x="140" y="5"/>
                </a:cxn>
                <a:cxn ang="0">
                  <a:pos x="121" y="13"/>
                </a:cxn>
                <a:cxn ang="0">
                  <a:pos x="102" y="22"/>
                </a:cxn>
                <a:cxn ang="0">
                  <a:pos x="91" y="30"/>
                </a:cxn>
                <a:cxn ang="0">
                  <a:pos x="100" y="26"/>
                </a:cxn>
                <a:cxn ang="0">
                  <a:pos x="110" y="23"/>
                </a:cxn>
                <a:cxn ang="0">
                  <a:pos x="117" y="19"/>
                </a:cxn>
                <a:cxn ang="0">
                  <a:pos x="121" y="18"/>
                </a:cxn>
                <a:cxn ang="0">
                  <a:pos x="130" y="18"/>
                </a:cxn>
                <a:cxn ang="0">
                  <a:pos x="121" y="18"/>
                </a:cxn>
                <a:cxn ang="0">
                  <a:pos x="117" y="19"/>
                </a:cxn>
                <a:cxn ang="0">
                  <a:pos x="110" y="23"/>
                </a:cxn>
                <a:cxn ang="0">
                  <a:pos x="100" y="26"/>
                </a:cxn>
                <a:cxn ang="0">
                  <a:pos x="91" y="30"/>
                </a:cxn>
                <a:cxn ang="0">
                  <a:pos x="17" y="51"/>
                </a:cxn>
                <a:cxn ang="0">
                  <a:pos x="8" y="55"/>
                </a:cxn>
                <a:cxn ang="0">
                  <a:pos x="2" y="57"/>
                </a:cxn>
                <a:cxn ang="0">
                  <a:pos x="0" y="58"/>
                </a:cxn>
              </a:cxnLst>
              <a:rect l="0" t="0" r="r" b="b"/>
              <a:pathLst>
                <a:path w="170" h="59">
                  <a:moveTo>
                    <a:pt x="168" y="21"/>
                  </a:moveTo>
                  <a:lnTo>
                    <a:pt x="168" y="18"/>
                  </a:lnTo>
                  <a:lnTo>
                    <a:pt x="169" y="15"/>
                  </a:lnTo>
                  <a:lnTo>
                    <a:pt x="169" y="11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0" y="5"/>
                  </a:lnTo>
                  <a:lnTo>
                    <a:pt x="121" y="13"/>
                  </a:lnTo>
                  <a:lnTo>
                    <a:pt x="102" y="22"/>
                  </a:lnTo>
                  <a:lnTo>
                    <a:pt x="91" y="30"/>
                  </a:lnTo>
                  <a:lnTo>
                    <a:pt x="100" y="26"/>
                  </a:lnTo>
                  <a:lnTo>
                    <a:pt x="110" y="23"/>
                  </a:lnTo>
                  <a:lnTo>
                    <a:pt x="117" y="19"/>
                  </a:lnTo>
                  <a:lnTo>
                    <a:pt x="121" y="18"/>
                  </a:lnTo>
                  <a:lnTo>
                    <a:pt x="130" y="18"/>
                  </a:lnTo>
                  <a:lnTo>
                    <a:pt x="121" y="18"/>
                  </a:lnTo>
                  <a:lnTo>
                    <a:pt x="117" y="19"/>
                  </a:lnTo>
                  <a:lnTo>
                    <a:pt x="110" y="23"/>
                  </a:lnTo>
                  <a:lnTo>
                    <a:pt x="100" y="26"/>
                  </a:lnTo>
                  <a:lnTo>
                    <a:pt x="91" y="30"/>
                  </a:lnTo>
                  <a:lnTo>
                    <a:pt x="17" y="51"/>
                  </a:lnTo>
                  <a:lnTo>
                    <a:pt x="8" y="55"/>
                  </a:lnTo>
                  <a:lnTo>
                    <a:pt x="2" y="57"/>
                  </a:lnTo>
                  <a:lnTo>
                    <a:pt x="0" y="5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8"/>
            <p:cNvSpPr>
              <a:spLocks/>
            </p:cNvSpPr>
            <p:nvPr/>
          </p:nvSpPr>
          <p:spPr bwMode="auto">
            <a:xfrm>
              <a:off x="4660" y="3392"/>
              <a:ext cx="41" cy="3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0" y="2"/>
                </a:cxn>
                <a:cxn ang="0">
                  <a:pos x="12" y="8"/>
                </a:cxn>
                <a:cxn ang="0">
                  <a:pos x="13" y="10"/>
                </a:cxn>
                <a:cxn ang="0">
                  <a:pos x="15" y="9"/>
                </a:cxn>
                <a:cxn ang="0">
                  <a:pos x="29" y="3"/>
                </a:cxn>
                <a:cxn ang="0">
                  <a:pos x="34" y="0"/>
                </a:cxn>
                <a:cxn ang="0">
                  <a:pos x="38" y="0"/>
                </a:cxn>
                <a:cxn ang="0">
                  <a:pos x="31" y="5"/>
                </a:cxn>
                <a:cxn ang="0">
                  <a:pos x="32" y="7"/>
                </a:cxn>
                <a:cxn ang="0">
                  <a:pos x="37" y="4"/>
                </a:cxn>
                <a:cxn ang="0">
                  <a:pos x="24" y="12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1" y="25"/>
                </a:cxn>
                <a:cxn ang="0">
                  <a:pos x="9" y="29"/>
                </a:cxn>
                <a:cxn ang="0">
                  <a:pos x="10" y="31"/>
                </a:cxn>
                <a:cxn ang="0">
                  <a:pos x="14" y="33"/>
                </a:cxn>
                <a:cxn ang="0">
                  <a:pos x="21" y="32"/>
                </a:cxn>
                <a:cxn ang="0">
                  <a:pos x="29" y="30"/>
                </a:cxn>
                <a:cxn ang="0">
                  <a:pos x="40" y="28"/>
                </a:cxn>
              </a:cxnLst>
              <a:rect l="0" t="0" r="r" b="b"/>
              <a:pathLst>
                <a:path w="41" h="34">
                  <a:moveTo>
                    <a:pt x="0" y="6"/>
                  </a:moveTo>
                  <a:lnTo>
                    <a:pt x="20" y="2"/>
                  </a:lnTo>
                  <a:lnTo>
                    <a:pt x="12" y="8"/>
                  </a:lnTo>
                  <a:lnTo>
                    <a:pt x="13" y="10"/>
                  </a:lnTo>
                  <a:lnTo>
                    <a:pt x="15" y="9"/>
                  </a:lnTo>
                  <a:lnTo>
                    <a:pt x="29" y="3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31" y="5"/>
                  </a:lnTo>
                  <a:lnTo>
                    <a:pt x="32" y="7"/>
                  </a:lnTo>
                  <a:lnTo>
                    <a:pt x="37" y="4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1" y="25"/>
                  </a:lnTo>
                  <a:lnTo>
                    <a:pt x="9" y="29"/>
                  </a:lnTo>
                  <a:lnTo>
                    <a:pt x="10" y="31"/>
                  </a:lnTo>
                  <a:lnTo>
                    <a:pt x="14" y="33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40" y="2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9"/>
            <p:cNvSpPr>
              <a:spLocks/>
            </p:cNvSpPr>
            <p:nvPr/>
          </p:nvSpPr>
          <p:spPr bwMode="auto">
            <a:xfrm>
              <a:off x="4720" y="3340"/>
              <a:ext cx="114" cy="56"/>
            </a:xfrm>
            <a:custGeom>
              <a:avLst/>
              <a:gdLst/>
              <a:ahLst/>
              <a:cxnLst>
                <a:cxn ang="0">
                  <a:pos x="113" y="14"/>
                </a:cxn>
                <a:cxn ang="0">
                  <a:pos x="108" y="1"/>
                </a:cxn>
                <a:cxn ang="0">
                  <a:pos x="105" y="0"/>
                </a:cxn>
                <a:cxn ang="0">
                  <a:pos x="100" y="3"/>
                </a:cxn>
                <a:cxn ang="0">
                  <a:pos x="93" y="7"/>
                </a:cxn>
                <a:cxn ang="0">
                  <a:pos x="75" y="15"/>
                </a:cxn>
                <a:cxn ang="0">
                  <a:pos x="65" y="22"/>
                </a:cxn>
                <a:cxn ang="0">
                  <a:pos x="47" y="35"/>
                </a:cxn>
                <a:cxn ang="0">
                  <a:pos x="35" y="46"/>
                </a:cxn>
                <a:cxn ang="0">
                  <a:pos x="37" y="52"/>
                </a:cxn>
                <a:cxn ang="0">
                  <a:pos x="39" y="53"/>
                </a:cxn>
                <a:cxn ang="0">
                  <a:pos x="35" y="47"/>
                </a:cxn>
                <a:cxn ang="0">
                  <a:pos x="27" y="50"/>
                </a:cxn>
                <a:cxn ang="0">
                  <a:pos x="7" y="55"/>
                </a:cxn>
                <a:cxn ang="0">
                  <a:pos x="4" y="54"/>
                </a:cxn>
                <a:cxn ang="0">
                  <a:pos x="1" y="52"/>
                </a:cxn>
                <a:cxn ang="0">
                  <a:pos x="0" y="50"/>
                </a:cxn>
                <a:cxn ang="0">
                  <a:pos x="17" y="41"/>
                </a:cxn>
                <a:cxn ang="0">
                  <a:pos x="28" y="36"/>
                </a:cxn>
                <a:cxn ang="0">
                  <a:pos x="38" y="29"/>
                </a:cxn>
                <a:cxn ang="0">
                  <a:pos x="43" y="26"/>
                </a:cxn>
                <a:cxn ang="0">
                  <a:pos x="47" y="22"/>
                </a:cxn>
                <a:cxn ang="0">
                  <a:pos x="49" y="21"/>
                </a:cxn>
                <a:cxn ang="0">
                  <a:pos x="50" y="21"/>
                </a:cxn>
                <a:cxn ang="0">
                  <a:pos x="56" y="20"/>
                </a:cxn>
                <a:cxn ang="0">
                  <a:pos x="61" y="18"/>
                </a:cxn>
                <a:cxn ang="0">
                  <a:pos x="78" y="10"/>
                </a:cxn>
                <a:cxn ang="0">
                  <a:pos x="86" y="8"/>
                </a:cxn>
                <a:cxn ang="0">
                  <a:pos x="88" y="6"/>
                </a:cxn>
                <a:cxn ang="0">
                  <a:pos x="93" y="7"/>
                </a:cxn>
              </a:cxnLst>
              <a:rect l="0" t="0" r="r" b="b"/>
              <a:pathLst>
                <a:path w="114" h="56">
                  <a:moveTo>
                    <a:pt x="113" y="14"/>
                  </a:moveTo>
                  <a:lnTo>
                    <a:pt x="108" y="1"/>
                  </a:lnTo>
                  <a:lnTo>
                    <a:pt x="105" y="0"/>
                  </a:lnTo>
                  <a:lnTo>
                    <a:pt x="100" y="3"/>
                  </a:lnTo>
                  <a:lnTo>
                    <a:pt x="93" y="7"/>
                  </a:lnTo>
                  <a:lnTo>
                    <a:pt x="75" y="15"/>
                  </a:lnTo>
                  <a:lnTo>
                    <a:pt x="65" y="22"/>
                  </a:lnTo>
                  <a:lnTo>
                    <a:pt x="47" y="35"/>
                  </a:lnTo>
                  <a:lnTo>
                    <a:pt x="35" y="46"/>
                  </a:lnTo>
                  <a:lnTo>
                    <a:pt x="37" y="52"/>
                  </a:lnTo>
                  <a:lnTo>
                    <a:pt x="39" y="53"/>
                  </a:lnTo>
                  <a:lnTo>
                    <a:pt x="35" y="47"/>
                  </a:lnTo>
                  <a:lnTo>
                    <a:pt x="27" y="50"/>
                  </a:lnTo>
                  <a:lnTo>
                    <a:pt x="7" y="55"/>
                  </a:lnTo>
                  <a:lnTo>
                    <a:pt x="4" y="54"/>
                  </a:lnTo>
                  <a:lnTo>
                    <a:pt x="1" y="52"/>
                  </a:lnTo>
                  <a:lnTo>
                    <a:pt x="0" y="50"/>
                  </a:lnTo>
                  <a:lnTo>
                    <a:pt x="17" y="41"/>
                  </a:lnTo>
                  <a:lnTo>
                    <a:pt x="28" y="36"/>
                  </a:lnTo>
                  <a:lnTo>
                    <a:pt x="38" y="29"/>
                  </a:lnTo>
                  <a:lnTo>
                    <a:pt x="43" y="26"/>
                  </a:lnTo>
                  <a:lnTo>
                    <a:pt x="47" y="22"/>
                  </a:lnTo>
                  <a:lnTo>
                    <a:pt x="49" y="21"/>
                  </a:lnTo>
                  <a:lnTo>
                    <a:pt x="50" y="21"/>
                  </a:lnTo>
                  <a:lnTo>
                    <a:pt x="56" y="20"/>
                  </a:lnTo>
                  <a:lnTo>
                    <a:pt x="61" y="18"/>
                  </a:lnTo>
                  <a:lnTo>
                    <a:pt x="78" y="10"/>
                  </a:lnTo>
                  <a:lnTo>
                    <a:pt x="86" y="8"/>
                  </a:lnTo>
                  <a:lnTo>
                    <a:pt x="88" y="6"/>
                  </a:lnTo>
                  <a:lnTo>
                    <a:pt x="93" y="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10"/>
            <p:cNvSpPr>
              <a:spLocks/>
            </p:cNvSpPr>
            <p:nvPr/>
          </p:nvSpPr>
          <p:spPr bwMode="auto">
            <a:xfrm>
              <a:off x="4823" y="3340"/>
              <a:ext cx="18" cy="31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4" y="30"/>
                </a:cxn>
                <a:cxn ang="0">
                  <a:pos x="17" y="28"/>
                </a:cxn>
                <a:cxn ang="0">
                  <a:pos x="17" y="25"/>
                </a:cxn>
                <a:cxn ang="0">
                  <a:pos x="5" y="1"/>
                </a:cxn>
              </a:cxnLst>
              <a:rect l="0" t="0" r="r" b="b"/>
              <a:pathLst>
                <a:path w="18" h="31">
                  <a:moveTo>
                    <a:pt x="5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7" y="25"/>
                  </a:lnTo>
                  <a:lnTo>
                    <a:pt x="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11"/>
            <p:cNvSpPr>
              <a:spLocks/>
            </p:cNvSpPr>
            <p:nvPr/>
          </p:nvSpPr>
          <p:spPr bwMode="auto">
            <a:xfrm>
              <a:off x="4680" y="3377"/>
              <a:ext cx="53" cy="24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4" y="11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3" y="16"/>
                </a:cxn>
                <a:cxn ang="0">
                  <a:pos x="18" y="15"/>
                </a:cxn>
                <a:cxn ang="0">
                  <a:pos x="26" y="11"/>
                </a:cxn>
                <a:cxn ang="0">
                  <a:pos x="38" y="8"/>
                </a:cxn>
                <a:cxn ang="0">
                  <a:pos x="52" y="0"/>
                </a:cxn>
                <a:cxn ang="0">
                  <a:pos x="43" y="6"/>
                </a:cxn>
                <a:cxn ang="0">
                  <a:pos x="28" y="15"/>
                </a:cxn>
                <a:cxn ang="0">
                  <a:pos x="16" y="20"/>
                </a:cxn>
                <a:cxn ang="0">
                  <a:pos x="28" y="15"/>
                </a:cxn>
                <a:cxn ang="0">
                  <a:pos x="28" y="16"/>
                </a:cxn>
                <a:cxn ang="0">
                  <a:pos x="40" y="13"/>
                </a:cxn>
                <a:cxn ang="0">
                  <a:pos x="28" y="16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30" y="19"/>
                </a:cxn>
                <a:cxn ang="0">
                  <a:pos x="41" y="15"/>
                </a:cxn>
                <a:cxn ang="0">
                  <a:pos x="30" y="19"/>
                </a:cxn>
                <a:cxn ang="0">
                  <a:pos x="33" y="23"/>
                </a:cxn>
                <a:cxn ang="0">
                  <a:pos x="48" y="17"/>
                </a:cxn>
              </a:cxnLst>
              <a:rect l="0" t="0" r="r" b="b"/>
              <a:pathLst>
                <a:path w="53" h="24">
                  <a:moveTo>
                    <a:pt x="0" y="17"/>
                  </a:moveTo>
                  <a:lnTo>
                    <a:pt x="14" y="11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3" y="16"/>
                  </a:lnTo>
                  <a:lnTo>
                    <a:pt x="18" y="15"/>
                  </a:lnTo>
                  <a:lnTo>
                    <a:pt x="26" y="11"/>
                  </a:lnTo>
                  <a:lnTo>
                    <a:pt x="38" y="8"/>
                  </a:lnTo>
                  <a:lnTo>
                    <a:pt x="52" y="0"/>
                  </a:lnTo>
                  <a:lnTo>
                    <a:pt x="43" y="6"/>
                  </a:lnTo>
                  <a:lnTo>
                    <a:pt x="28" y="15"/>
                  </a:lnTo>
                  <a:lnTo>
                    <a:pt x="16" y="20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40" y="13"/>
                  </a:lnTo>
                  <a:lnTo>
                    <a:pt x="28" y="16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30" y="19"/>
                  </a:lnTo>
                  <a:lnTo>
                    <a:pt x="41" y="15"/>
                  </a:lnTo>
                  <a:lnTo>
                    <a:pt x="30" y="19"/>
                  </a:lnTo>
                  <a:lnTo>
                    <a:pt x="33" y="23"/>
                  </a:lnTo>
                  <a:lnTo>
                    <a:pt x="48" y="17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12"/>
            <p:cNvSpPr>
              <a:spLocks/>
            </p:cNvSpPr>
            <p:nvPr/>
          </p:nvSpPr>
          <p:spPr bwMode="auto">
            <a:xfrm>
              <a:off x="4940" y="3247"/>
              <a:ext cx="17" cy="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3"/>
                </a:cxn>
                <a:cxn ang="0">
                  <a:pos x="8" y="7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7" h="8">
                  <a:moveTo>
                    <a:pt x="5" y="0"/>
                  </a:moveTo>
                  <a:lnTo>
                    <a:pt x="16" y="3"/>
                  </a:lnTo>
                  <a:lnTo>
                    <a:pt x="8" y="7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5" name="Freeform 13"/>
            <p:cNvSpPr>
              <a:spLocks/>
            </p:cNvSpPr>
            <p:nvPr/>
          </p:nvSpPr>
          <p:spPr bwMode="auto">
            <a:xfrm>
              <a:off x="4933" y="3251"/>
              <a:ext cx="14" cy="1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4"/>
                </a:cxn>
                <a:cxn ang="0">
                  <a:pos x="7" y="9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5" y="0"/>
                </a:cxn>
              </a:cxnLst>
              <a:rect l="0" t="0" r="r" b="b"/>
              <a:pathLst>
                <a:path w="14" h="11">
                  <a:moveTo>
                    <a:pt x="5" y="0"/>
                  </a:moveTo>
                  <a:lnTo>
                    <a:pt x="13" y="4"/>
                  </a:lnTo>
                  <a:lnTo>
                    <a:pt x="7" y="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5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14"/>
            <p:cNvSpPr>
              <a:spLocks/>
            </p:cNvSpPr>
            <p:nvPr/>
          </p:nvSpPr>
          <p:spPr bwMode="auto">
            <a:xfrm>
              <a:off x="4925" y="3255"/>
              <a:ext cx="11" cy="1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7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1"/>
                </a:cxn>
                <a:cxn ang="0">
                  <a:pos x="6" y="0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lnTo>
                    <a:pt x="10" y="7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15"/>
            <p:cNvSpPr>
              <a:spLocks/>
            </p:cNvSpPr>
            <p:nvPr/>
          </p:nvSpPr>
          <p:spPr bwMode="auto">
            <a:xfrm>
              <a:off x="4885" y="3259"/>
              <a:ext cx="29" cy="35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7" y="19"/>
                </a:cxn>
                <a:cxn ang="0">
                  <a:pos x="13" y="32"/>
                </a:cxn>
                <a:cxn ang="0">
                  <a:pos x="13" y="33"/>
                </a:cxn>
                <a:cxn ang="0">
                  <a:pos x="15" y="34"/>
                </a:cxn>
                <a:cxn ang="0">
                  <a:pos x="16" y="33"/>
                </a:cxn>
                <a:cxn ang="0">
                  <a:pos x="26" y="28"/>
                </a:cxn>
                <a:cxn ang="0">
                  <a:pos x="27" y="28"/>
                </a:cxn>
                <a:cxn ang="0">
                  <a:pos x="27" y="26"/>
                </a:cxn>
                <a:cxn ang="0">
                  <a:pos x="28" y="25"/>
                </a:cxn>
                <a:cxn ang="0">
                  <a:pos x="22" y="11"/>
                </a:cxn>
                <a:cxn ang="0">
                  <a:pos x="16" y="1"/>
                </a:cxn>
              </a:cxnLst>
              <a:rect l="0" t="0" r="r" b="b"/>
              <a:pathLst>
                <a:path w="29" h="35">
                  <a:moveTo>
                    <a:pt x="16" y="1"/>
                  </a:moveTo>
                  <a:lnTo>
                    <a:pt x="16" y="0"/>
                  </a:lnTo>
                  <a:lnTo>
                    <a:pt x="14" y="1"/>
                  </a:lnTo>
                  <a:lnTo>
                    <a:pt x="13" y="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5" y="34"/>
                  </a:lnTo>
                  <a:lnTo>
                    <a:pt x="16" y="33"/>
                  </a:lnTo>
                  <a:lnTo>
                    <a:pt x="26" y="28"/>
                  </a:lnTo>
                  <a:lnTo>
                    <a:pt x="27" y="28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2" y="11"/>
                  </a:lnTo>
                  <a:lnTo>
                    <a:pt x="16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16"/>
            <p:cNvSpPr>
              <a:spLocks/>
            </p:cNvSpPr>
            <p:nvPr/>
          </p:nvSpPr>
          <p:spPr bwMode="auto">
            <a:xfrm>
              <a:off x="4530" y="3433"/>
              <a:ext cx="26" cy="35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2" y="1"/>
                </a:cxn>
                <a:cxn ang="0">
                  <a:pos x="1" y="6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5" y="23"/>
                </a:cxn>
                <a:cxn ang="0">
                  <a:pos x="10" y="33"/>
                </a:cxn>
                <a:cxn ang="0">
                  <a:pos x="11" y="34"/>
                </a:cxn>
                <a:cxn ang="0">
                  <a:pos x="13" y="34"/>
                </a:cxn>
                <a:cxn ang="0">
                  <a:pos x="14" y="34"/>
                </a:cxn>
                <a:cxn ang="0">
                  <a:pos x="24" y="29"/>
                </a:cxn>
                <a:cxn ang="0">
                  <a:pos x="25" y="28"/>
                </a:cxn>
                <a:cxn ang="0">
                  <a:pos x="25" y="27"/>
                </a:cxn>
                <a:cxn ang="0">
                  <a:pos x="25" y="26"/>
                </a:cxn>
                <a:cxn ang="0">
                  <a:pos x="20" y="15"/>
                </a:cxn>
                <a:cxn ang="0">
                  <a:pos x="15" y="1"/>
                </a:cxn>
              </a:cxnLst>
              <a:rect l="0" t="0" r="r" b="b"/>
              <a:pathLst>
                <a:path w="26" h="35">
                  <a:moveTo>
                    <a:pt x="15" y="1"/>
                  </a:move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" y="6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8"/>
                  </a:lnTo>
                  <a:lnTo>
                    <a:pt x="5" y="23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4" y="34"/>
                  </a:lnTo>
                  <a:lnTo>
                    <a:pt x="24" y="29"/>
                  </a:lnTo>
                  <a:lnTo>
                    <a:pt x="25" y="28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0" y="15"/>
                  </a:lnTo>
                  <a:lnTo>
                    <a:pt x="15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17"/>
            <p:cNvSpPr>
              <a:spLocks/>
            </p:cNvSpPr>
            <p:nvPr/>
          </p:nvSpPr>
          <p:spPr bwMode="auto">
            <a:xfrm>
              <a:off x="4643" y="3391"/>
              <a:ext cx="24" cy="1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10" y="6"/>
                </a:cxn>
                <a:cxn ang="0">
                  <a:pos x="12" y="14"/>
                </a:cxn>
                <a:cxn ang="0">
                  <a:pos x="14" y="11"/>
                </a:cxn>
              </a:cxnLst>
              <a:rect l="0" t="0" r="r" b="b"/>
              <a:pathLst>
                <a:path w="24" h="15">
                  <a:moveTo>
                    <a:pt x="23" y="0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0" y="6"/>
                  </a:lnTo>
                  <a:lnTo>
                    <a:pt x="12" y="14"/>
                  </a:lnTo>
                  <a:lnTo>
                    <a:pt x="14" y="1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18"/>
            <p:cNvSpPr>
              <a:spLocks/>
            </p:cNvSpPr>
            <p:nvPr/>
          </p:nvSpPr>
          <p:spPr bwMode="auto">
            <a:xfrm>
              <a:off x="4657" y="3393"/>
              <a:ext cx="8" cy="1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1"/>
                </a:cxn>
                <a:cxn ang="0">
                  <a:pos x="6" y="0"/>
                </a:cxn>
                <a:cxn ang="0">
                  <a:pos x="7" y="0"/>
                </a:cxn>
              </a:cxnLst>
              <a:rect l="0" t="0" r="r" b="b"/>
              <a:pathLst>
                <a:path w="8" h="10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2" y="6"/>
                  </a:lnTo>
                  <a:lnTo>
                    <a:pt x="3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19"/>
            <p:cNvSpPr>
              <a:spLocks/>
            </p:cNvSpPr>
            <p:nvPr/>
          </p:nvSpPr>
          <p:spPr bwMode="auto">
            <a:xfrm>
              <a:off x="4657" y="3397"/>
              <a:ext cx="8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7" y="2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1" y="5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20"/>
            <p:cNvSpPr>
              <a:spLocks/>
            </p:cNvSpPr>
            <p:nvPr/>
          </p:nvSpPr>
          <p:spPr bwMode="auto">
            <a:xfrm>
              <a:off x="4664" y="3384"/>
              <a:ext cx="6" cy="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5" y="5"/>
                </a:cxn>
                <a:cxn ang="0">
                  <a:pos x="3" y="0"/>
                </a:cxn>
                <a:cxn ang="0">
                  <a:pos x="0" y="8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lnTo>
                    <a:pt x="5" y="5"/>
                  </a:lnTo>
                  <a:lnTo>
                    <a:pt x="3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21"/>
            <p:cNvSpPr>
              <a:spLocks/>
            </p:cNvSpPr>
            <p:nvPr/>
          </p:nvSpPr>
          <p:spPr bwMode="auto">
            <a:xfrm>
              <a:off x="4664" y="3391"/>
              <a:ext cx="3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22"/>
            <p:cNvSpPr>
              <a:spLocks/>
            </p:cNvSpPr>
            <p:nvPr/>
          </p:nvSpPr>
          <p:spPr bwMode="auto">
            <a:xfrm>
              <a:off x="4639" y="339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23"/>
            <p:cNvSpPr>
              <a:spLocks/>
            </p:cNvSpPr>
            <p:nvPr/>
          </p:nvSpPr>
          <p:spPr bwMode="auto">
            <a:xfrm>
              <a:off x="4631" y="340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24"/>
            <p:cNvSpPr>
              <a:spLocks/>
            </p:cNvSpPr>
            <p:nvPr/>
          </p:nvSpPr>
          <p:spPr bwMode="auto">
            <a:xfrm>
              <a:off x="4623" y="3406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25"/>
            <p:cNvSpPr>
              <a:spLocks/>
            </p:cNvSpPr>
            <p:nvPr/>
          </p:nvSpPr>
          <p:spPr bwMode="auto">
            <a:xfrm>
              <a:off x="4616" y="3410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26"/>
            <p:cNvSpPr>
              <a:spLocks/>
            </p:cNvSpPr>
            <p:nvPr/>
          </p:nvSpPr>
          <p:spPr bwMode="auto">
            <a:xfrm>
              <a:off x="4609" y="3414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27"/>
            <p:cNvSpPr>
              <a:spLocks/>
            </p:cNvSpPr>
            <p:nvPr/>
          </p:nvSpPr>
          <p:spPr bwMode="auto">
            <a:xfrm>
              <a:off x="4600" y="3417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28"/>
            <p:cNvSpPr>
              <a:spLocks/>
            </p:cNvSpPr>
            <p:nvPr/>
          </p:nvSpPr>
          <p:spPr bwMode="auto">
            <a:xfrm>
              <a:off x="4593" y="3421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29"/>
            <p:cNvSpPr>
              <a:spLocks/>
            </p:cNvSpPr>
            <p:nvPr/>
          </p:nvSpPr>
          <p:spPr bwMode="auto">
            <a:xfrm>
              <a:off x="4585" y="3425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30"/>
            <p:cNvSpPr>
              <a:spLocks/>
            </p:cNvSpPr>
            <p:nvPr/>
          </p:nvSpPr>
          <p:spPr bwMode="auto">
            <a:xfrm>
              <a:off x="4578" y="3429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31"/>
            <p:cNvSpPr>
              <a:spLocks/>
            </p:cNvSpPr>
            <p:nvPr/>
          </p:nvSpPr>
          <p:spPr bwMode="auto">
            <a:xfrm>
              <a:off x="4569" y="3432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32"/>
            <p:cNvSpPr>
              <a:spLocks/>
            </p:cNvSpPr>
            <p:nvPr/>
          </p:nvSpPr>
          <p:spPr bwMode="auto">
            <a:xfrm>
              <a:off x="4647" y="3395"/>
              <a:ext cx="8" cy="7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8" h="7">
                  <a:moveTo>
                    <a:pt x="5" y="1"/>
                  </a:moveTo>
                  <a:lnTo>
                    <a:pt x="7" y="4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33"/>
            <p:cNvSpPr>
              <a:spLocks/>
            </p:cNvSpPr>
            <p:nvPr/>
          </p:nvSpPr>
          <p:spPr bwMode="auto">
            <a:xfrm>
              <a:off x="4662" y="3387"/>
              <a:ext cx="6" cy="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5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34"/>
            <p:cNvSpPr>
              <a:spLocks/>
            </p:cNvSpPr>
            <p:nvPr/>
          </p:nvSpPr>
          <p:spPr bwMode="auto">
            <a:xfrm>
              <a:off x="4670" y="3383"/>
              <a:ext cx="7" cy="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1" y="6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35"/>
            <p:cNvSpPr>
              <a:spLocks/>
            </p:cNvSpPr>
            <p:nvPr/>
          </p:nvSpPr>
          <p:spPr bwMode="auto">
            <a:xfrm>
              <a:off x="4677" y="3380"/>
              <a:ext cx="7" cy="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4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2"/>
                </a:cxn>
              </a:cxnLst>
              <a:rect l="0" t="0" r="r" b="b"/>
              <a:pathLst>
                <a:path w="7" h="7">
                  <a:moveTo>
                    <a:pt x="2" y="6"/>
                  </a:moveTo>
                  <a:lnTo>
                    <a:pt x="0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Line 36"/>
            <p:cNvSpPr>
              <a:spLocks noChangeShapeType="1"/>
            </p:cNvSpPr>
            <p:nvPr/>
          </p:nvSpPr>
          <p:spPr bwMode="auto">
            <a:xfrm flipH="1">
              <a:off x="4679" y="3383"/>
              <a:ext cx="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Line 37"/>
            <p:cNvSpPr>
              <a:spLocks noChangeShapeType="1"/>
            </p:cNvSpPr>
            <p:nvPr/>
          </p:nvSpPr>
          <p:spPr bwMode="auto">
            <a:xfrm flipV="1">
              <a:off x="4768" y="3348"/>
              <a:ext cx="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38"/>
            <p:cNvSpPr>
              <a:spLocks/>
            </p:cNvSpPr>
            <p:nvPr/>
          </p:nvSpPr>
          <p:spPr bwMode="auto">
            <a:xfrm>
              <a:off x="4772" y="3349"/>
              <a:ext cx="3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lnTo>
                    <a:pt x="0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39"/>
            <p:cNvSpPr>
              <a:spLocks/>
            </p:cNvSpPr>
            <p:nvPr/>
          </p:nvSpPr>
          <p:spPr bwMode="auto">
            <a:xfrm>
              <a:off x="4771" y="3346"/>
              <a:ext cx="2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40"/>
            <p:cNvSpPr>
              <a:spLocks/>
            </p:cNvSpPr>
            <p:nvPr/>
          </p:nvSpPr>
          <p:spPr bwMode="auto">
            <a:xfrm>
              <a:off x="4771" y="3341"/>
              <a:ext cx="6" cy="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lnTo>
                    <a:pt x="5" y="0"/>
                  </a:lnTo>
                  <a:lnTo>
                    <a:pt x="0" y="2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Line 41"/>
            <p:cNvSpPr>
              <a:spLocks noChangeShapeType="1"/>
            </p:cNvSpPr>
            <p:nvPr/>
          </p:nvSpPr>
          <p:spPr bwMode="auto">
            <a:xfrm flipH="1" flipV="1">
              <a:off x="4763" y="3332"/>
              <a:ext cx="14" cy="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42"/>
            <p:cNvSpPr>
              <a:spLocks/>
            </p:cNvSpPr>
            <p:nvPr/>
          </p:nvSpPr>
          <p:spPr bwMode="auto">
            <a:xfrm>
              <a:off x="4765" y="3334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43"/>
            <p:cNvSpPr>
              <a:spLocks/>
            </p:cNvSpPr>
            <p:nvPr/>
          </p:nvSpPr>
          <p:spPr bwMode="auto">
            <a:xfrm>
              <a:off x="4764" y="3328"/>
              <a:ext cx="7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44"/>
            <p:cNvSpPr>
              <a:spLocks/>
            </p:cNvSpPr>
            <p:nvPr/>
          </p:nvSpPr>
          <p:spPr bwMode="auto">
            <a:xfrm>
              <a:off x="4762" y="3331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Line 45"/>
            <p:cNvSpPr>
              <a:spLocks noChangeShapeType="1"/>
            </p:cNvSpPr>
            <p:nvPr/>
          </p:nvSpPr>
          <p:spPr bwMode="auto">
            <a:xfrm flipH="1">
              <a:off x="4754" y="3335"/>
              <a:ext cx="1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46"/>
            <p:cNvSpPr>
              <a:spLocks/>
            </p:cNvSpPr>
            <p:nvPr/>
          </p:nvSpPr>
          <p:spPr bwMode="auto">
            <a:xfrm>
              <a:off x="4756" y="3339"/>
              <a:ext cx="3" cy="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1" y="2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47"/>
            <p:cNvSpPr>
              <a:spLocks/>
            </p:cNvSpPr>
            <p:nvPr/>
          </p:nvSpPr>
          <p:spPr bwMode="auto">
            <a:xfrm>
              <a:off x="4755" y="3335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48"/>
            <p:cNvSpPr>
              <a:spLocks/>
            </p:cNvSpPr>
            <p:nvPr/>
          </p:nvSpPr>
          <p:spPr bwMode="auto">
            <a:xfrm>
              <a:off x="4755" y="3334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Line 49"/>
            <p:cNvSpPr>
              <a:spLocks noChangeShapeType="1"/>
            </p:cNvSpPr>
            <p:nvPr/>
          </p:nvSpPr>
          <p:spPr bwMode="auto">
            <a:xfrm>
              <a:off x="4757" y="3345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50"/>
            <p:cNvSpPr>
              <a:spLocks/>
            </p:cNvSpPr>
            <p:nvPr/>
          </p:nvSpPr>
          <p:spPr bwMode="auto">
            <a:xfrm>
              <a:off x="4762" y="3353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51"/>
            <p:cNvSpPr>
              <a:spLocks/>
            </p:cNvSpPr>
            <p:nvPr/>
          </p:nvSpPr>
          <p:spPr bwMode="auto">
            <a:xfrm>
              <a:off x="4762" y="3346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52"/>
            <p:cNvSpPr>
              <a:spLocks/>
            </p:cNvSpPr>
            <p:nvPr/>
          </p:nvSpPr>
          <p:spPr bwMode="auto">
            <a:xfrm>
              <a:off x="4763" y="3350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5" name="Line 53"/>
            <p:cNvSpPr>
              <a:spLocks noChangeShapeType="1"/>
            </p:cNvSpPr>
            <p:nvPr/>
          </p:nvSpPr>
          <p:spPr bwMode="auto">
            <a:xfrm flipV="1">
              <a:off x="4765" y="3349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Line 54"/>
            <p:cNvSpPr>
              <a:spLocks noChangeShapeType="1"/>
            </p:cNvSpPr>
            <p:nvPr/>
          </p:nvSpPr>
          <p:spPr bwMode="auto">
            <a:xfrm flipV="1">
              <a:off x="4756" y="3353"/>
              <a:ext cx="4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7" name="Freeform 55"/>
            <p:cNvSpPr>
              <a:spLocks/>
            </p:cNvSpPr>
            <p:nvPr/>
          </p:nvSpPr>
          <p:spPr bwMode="auto">
            <a:xfrm>
              <a:off x="4760" y="3354"/>
              <a:ext cx="2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8" name="Freeform 56"/>
            <p:cNvSpPr>
              <a:spLocks/>
            </p:cNvSpPr>
            <p:nvPr/>
          </p:nvSpPr>
          <p:spPr bwMode="auto">
            <a:xfrm>
              <a:off x="4758" y="3350"/>
              <a:ext cx="8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7" y="4"/>
                </a:cxn>
                <a:cxn ang="0">
                  <a:pos x="5" y="0"/>
                </a:cxn>
              </a:cxnLst>
              <a:rect l="0" t="0" r="r" b="b"/>
              <a:pathLst>
                <a:path w="8" h="7">
                  <a:moveTo>
                    <a:pt x="5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7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9" name="Freeform 57"/>
            <p:cNvSpPr>
              <a:spLocks/>
            </p:cNvSpPr>
            <p:nvPr/>
          </p:nvSpPr>
          <p:spPr bwMode="auto">
            <a:xfrm>
              <a:off x="4760" y="3347"/>
              <a:ext cx="5" cy="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0" name="Line 58"/>
            <p:cNvSpPr>
              <a:spLocks noChangeShapeType="1"/>
            </p:cNvSpPr>
            <p:nvPr/>
          </p:nvSpPr>
          <p:spPr bwMode="auto">
            <a:xfrm flipH="1" flipV="1">
              <a:off x="4751" y="3338"/>
              <a:ext cx="13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1" name="Freeform 59"/>
            <p:cNvSpPr>
              <a:spLocks/>
            </p:cNvSpPr>
            <p:nvPr/>
          </p:nvSpPr>
          <p:spPr bwMode="auto">
            <a:xfrm>
              <a:off x="4753" y="3340"/>
              <a:ext cx="3" cy="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2" name="Freeform 60"/>
            <p:cNvSpPr>
              <a:spLocks/>
            </p:cNvSpPr>
            <p:nvPr/>
          </p:nvSpPr>
          <p:spPr bwMode="auto">
            <a:xfrm>
              <a:off x="4753" y="3335"/>
              <a:ext cx="5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0" y="2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3" name="Freeform 61"/>
            <p:cNvSpPr>
              <a:spLocks/>
            </p:cNvSpPr>
            <p:nvPr/>
          </p:nvSpPr>
          <p:spPr bwMode="auto">
            <a:xfrm>
              <a:off x="4750" y="3335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3" y="6"/>
                </a:cxn>
                <a:cxn ang="0">
                  <a:pos x="8" y="4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1"/>
                  </a:lnTo>
                  <a:lnTo>
                    <a:pt x="3" y="6"/>
                  </a:lnTo>
                  <a:lnTo>
                    <a:pt x="8" y="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4" name="Line 62"/>
            <p:cNvSpPr>
              <a:spLocks noChangeShapeType="1"/>
            </p:cNvSpPr>
            <p:nvPr/>
          </p:nvSpPr>
          <p:spPr bwMode="auto">
            <a:xfrm flipH="1">
              <a:off x="4742" y="3341"/>
              <a:ext cx="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63"/>
            <p:cNvSpPr>
              <a:spLocks/>
            </p:cNvSpPr>
            <p:nvPr/>
          </p:nvSpPr>
          <p:spPr bwMode="auto">
            <a:xfrm>
              <a:off x="4744" y="3344"/>
              <a:ext cx="3" cy="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3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6" name="Freeform 64"/>
            <p:cNvSpPr>
              <a:spLocks/>
            </p:cNvSpPr>
            <p:nvPr/>
          </p:nvSpPr>
          <p:spPr bwMode="auto">
            <a:xfrm>
              <a:off x="4743" y="3340"/>
              <a:ext cx="4" cy="5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3" y="4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7" name="Freeform 65"/>
            <p:cNvSpPr>
              <a:spLocks/>
            </p:cNvSpPr>
            <p:nvPr/>
          </p:nvSpPr>
          <p:spPr bwMode="auto">
            <a:xfrm>
              <a:off x="4743" y="3339"/>
              <a:ext cx="6" cy="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8" name="Line 66"/>
            <p:cNvSpPr>
              <a:spLocks noChangeShapeType="1"/>
            </p:cNvSpPr>
            <p:nvPr/>
          </p:nvSpPr>
          <p:spPr bwMode="auto">
            <a:xfrm>
              <a:off x="4745" y="3351"/>
              <a:ext cx="5" cy="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9" name="Freeform 67"/>
            <p:cNvSpPr>
              <a:spLocks/>
            </p:cNvSpPr>
            <p:nvPr/>
          </p:nvSpPr>
          <p:spPr bwMode="auto">
            <a:xfrm>
              <a:off x="4750" y="3359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3" y="2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0" name="Freeform 68"/>
            <p:cNvSpPr>
              <a:spLocks/>
            </p:cNvSpPr>
            <p:nvPr/>
          </p:nvSpPr>
          <p:spPr bwMode="auto">
            <a:xfrm>
              <a:off x="4749" y="3352"/>
              <a:ext cx="6" cy="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1" name="Freeform 69"/>
            <p:cNvSpPr>
              <a:spLocks/>
            </p:cNvSpPr>
            <p:nvPr/>
          </p:nvSpPr>
          <p:spPr bwMode="auto">
            <a:xfrm>
              <a:off x="4751" y="3356"/>
              <a:ext cx="3" cy="5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2" y="4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2" y="4"/>
                  </a:lnTo>
                  <a:lnTo>
                    <a:pt x="0" y="0"/>
                  </a:lnTo>
                  <a:lnTo>
                    <a:pt x="2" y="4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2" name="Line 70"/>
            <p:cNvSpPr>
              <a:spLocks noChangeShapeType="1"/>
            </p:cNvSpPr>
            <p:nvPr/>
          </p:nvSpPr>
          <p:spPr bwMode="auto">
            <a:xfrm flipV="1">
              <a:off x="4753" y="3355"/>
              <a:ext cx="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3" name="Line 71"/>
            <p:cNvSpPr>
              <a:spLocks noChangeShapeType="1"/>
            </p:cNvSpPr>
            <p:nvPr/>
          </p:nvSpPr>
          <p:spPr bwMode="auto">
            <a:xfrm>
              <a:off x="4769" y="3381"/>
              <a:ext cx="5" cy="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4" name="Freeform 72"/>
            <p:cNvSpPr>
              <a:spLocks/>
            </p:cNvSpPr>
            <p:nvPr/>
          </p:nvSpPr>
          <p:spPr bwMode="auto">
            <a:xfrm>
              <a:off x="4880" y="3281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5" name="Freeform 73"/>
            <p:cNvSpPr>
              <a:spLocks/>
            </p:cNvSpPr>
            <p:nvPr/>
          </p:nvSpPr>
          <p:spPr bwMode="auto">
            <a:xfrm>
              <a:off x="4873" y="3285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6" name="Freeform 74"/>
            <p:cNvSpPr>
              <a:spLocks/>
            </p:cNvSpPr>
            <p:nvPr/>
          </p:nvSpPr>
          <p:spPr bwMode="auto">
            <a:xfrm>
              <a:off x="4865" y="3288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7" name="Freeform 75"/>
            <p:cNvSpPr>
              <a:spLocks/>
            </p:cNvSpPr>
            <p:nvPr/>
          </p:nvSpPr>
          <p:spPr bwMode="auto">
            <a:xfrm>
              <a:off x="4857" y="3292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8" name="Freeform 76"/>
            <p:cNvSpPr>
              <a:spLocks/>
            </p:cNvSpPr>
            <p:nvPr/>
          </p:nvSpPr>
          <p:spPr bwMode="auto">
            <a:xfrm>
              <a:off x="4849" y="3296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77"/>
            <p:cNvSpPr>
              <a:spLocks/>
            </p:cNvSpPr>
            <p:nvPr/>
          </p:nvSpPr>
          <p:spPr bwMode="auto">
            <a:xfrm>
              <a:off x="4842" y="3299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78"/>
            <p:cNvSpPr>
              <a:spLocks/>
            </p:cNvSpPr>
            <p:nvPr/>
          </p:nvSpPr>
          <p:spPr bwMode="auto">
            <a:xfrm>
              <a:off x="4834" y="330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1" name="Freeform 79"/>
            <p:cNvSpPr>
              <a:spLocks/>
            </p:cNvSpPr>
            <p:nvPr/>
          </p:nvSpPr>
          <p:spPr bwMode="auto">
            <a:xfrm>
              <a:off x="4826" y="3307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6" y="6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0"/>
            <p:cNvSpPr>
              <a:spLocks/>
            </p:cNvSpPr>
            <p:nvPr/>
          </p:nvSpPr>
          <p:spPr bwMode="auto">
            <a:xfrm>
              <a:off x="4818" y="3311"/>
              <a:ext cx="7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3"/>
                </a:cxn>
              </a:cxnLst>
              <a:rect l="0" t="0" r="r" b="b"/>
              <a:pathLst>
                <a:path w="7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3" name="Freeform 81"/>
            <p:cNvSpPr>
              <a:spLocks/>
            </p:cNvSpPr>
            <p:nvPr/>
          </p:nvSpPr>
          <p:spPr bwMode="auto">
            <a:xfrm>
              <a:off x="4810" y="3315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2"/>
            <p:cNvSpPr>
              <a:spLocks/>
            </p:cNvSpPr>
            <p:nvPr/>
          </p:nvSpPr>
          <p:spPr bwMode="auto">
            <a:xfrm>
              <a:off x="4803" y="3318"/>
              <a:ext cx="8" cy="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6" y="5"/>
                </a:cxn>
                <a:cxn ang="0">
                  <a:pos x="7" y="3"/>
                </a:cxn>
                <a:cxn ang="0">
                  <a:pos x="6" y="2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lnTo>
                    <a:pt x="5" y="0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3"/>
                  </a:lnTo>
                  <a:lnTo>
                    <a:pt x="6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3"/>
            <p:cNvSpPr>
              <a:spLocks/>
            </p:cNvSpPr>
            <p:nvPr/>
          </p:nvSpPr>
          <p:spPr bwMode="auto">
            <a:xfrm>
              <a:off x="4795" y="3322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5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4"/>
            <p:cNvSpPr>
              <a:spLocks/>
            </p:cNvSpPr>
            <p:nvPr/>
          </p:nvSpPr>
          <p:spPr bwMode="auto">
            <a:xfrm>
              <a:off x="4788" y="3326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6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5"/>
            <p:cNvSpPr>
              <a:spLocks/>
            </p:cNvSpPr>
            <p:nvPr/>
          </p:nvSpPr>
          <p:spPr bwMode="auto">
            <a:xfrm>
              <a:off x="4780" y="3330"/>
              <a:ext cx="6" cy="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"/>
            <p:cNvSpPr>
              <a:spLocks/>
            </p:cNvSpPr>
            <p:nvPr/>
          </p:nvSpPr>
          <p:spPr bwMode="auto">
            <a:xfrm>
              <a:off x="4772" y="3334"/>
              <a:ext cx="7" cy="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7"/>
            <p:cNvSpPr>
              <a:spLocks/>
            </p:cNvSpPr>
            <p:nvPr/>
          </p:nvSpPr>
          <p:spPr bwMode="auto">
            <a:xfrm>
              <a:off x="4760" y="333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8"/>
            <p:cNvSpPr>
              <a:spLocks/>
            </p:cNvSpPr>
            <p:nvPr/>
          </p:nvSpPr>
          <p:spPr bwMode="auto">
            <a:xfrm>
              <a:off x="4749" y="334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2" y="7"/>
                </a:cxn>
                <a:cxn ang="0">
                  <a:pos x="4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9"/>
            <p:cNvSpPr>
              <a:spLocks/>
            </p:cNvSpPr>
            <p:nvPr/>
          </p:nvSpPr>
          <p:spPr bwMode="auto">
            <a:xfrm>
              <a:off x="4739" y="3349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5" y="1"/>
                  </a:lnTo>
                  <a:lnTo>
                    <a:pt x="3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5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90"/>
            <p:cNvSpPr>
              <a:spLocks/>
            </p:cNvSpPr>
            <p:nvPr/>
          </p:nvSpPr>
          <p:spPr bwMode="auto">
            <a:xfrm>
              <a:off x="4732" y="3354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91"/>
            <p:cNvSpPr>
              <a:spLocks/>
            </p:cNvSpPr>
            <p:nvPr/>
          </p:nvSpPr>
          <p:spPr bwMode="auto">
            <a:xfrm>
              <a:off x="4724" y="3357"/>
              <a:ext cx="7" cy="7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6" y="3"/>
                </a:cxn>
                <a:cxn ang="0">
                  <a:pos x="5" y="2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2" y="5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5" y="2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92"/>
            <p:cNvSpPr>
              <a:spLocks/>
            </p:cNvSpPr>
            <p:nvPr/>
          </p:nvSpPr>
          <p:spPr bwMode="auto">
            <a:xfrm>
              <a:off x="4716" y="3361"/>
              <a:ext cx="7" cy="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7">
                  <a:moveTo>
                    <a:pt x="5" y="3"/>
                  </a:moveTo>
                  <a:lnTo>
                    <a:pt x="4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93"/>
            <p:cNvSpPr>
              <a:spLocks/>
            </p:cNvSpPr>
            <p:nvPr/>
          </p:nvSpPr>
          <p:spPr bwMode="auto">
            <a:xfrm>
              <a:off x="4708" y="3364"/>
              <a:ext cx="8" cy="8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7" y="4"/>
                </a:cxn>
                <a:cxn ang="0">
                  <a:pos x="6" y="3"/>
                </a:cxn>
              </a:cxnLst>
              <a:rect l="0" t="0" r="r" b="b"/>
              <a:pathLst>
                <a:path w="8" h="8">
                  <a:moveTo>
                    <a:pt x="6" y="3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6" y="6"/>
                  </a:lnTo>
                  <a:lnTo>
                    <a:pt x="7" y="4"/>
                  </a:lnTo>
                  <a:lnTo>
                    <a:pt x="6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94"/>
            <p:cNvSpPr>
              <a:spLocks/>
            </p:cNvSpPr>
            <p:nvPr/>
          </p:nvSpPr>
          <p:spPr bwMode="auto">
            <a:xfrm>
              <a:off x="4701" y="3368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95"/>
            <p:cNvSpPr>
              <a:spLocks/>
            </p:cNvSpPr>
            <p:nvPr/>
          </p:nvSpPr>
          <p:spPr bwMode="auto">
            <a:xfrm>
              <a:off x="4694" y="3372"/>
              <a:ext cx="6" cy="8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6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5" y="4"/>
                </a:cxn>
                <a:cxn ang="0">
                  <a:pos x="4" y="3"/>
                </a:cxn>
              </a:cxnLst>
              <a:rect l="0" t="0" r="r" b="b"/>
              <a:pathLst>
                <a:path w="6" h="8">
                  <a:moveTo>
                    <a:pt x="4" y="3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96"/>
            <p:cNvSpPr>
              <a:spLocks/>
            </p:cNvSpPr>
            <p:nvPr/>
          </p:nvSpPr>
          <p:spPr bwMode="auto">
            <a:xfrm>
              <a:off x="4686" y="3375"/>
              <a:ext cx="7" cy="8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4" y="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5" y="3"/>
                </a:cxn>
              </a:cxnLst>
              <a:rect l="0" t="0" r="r" b="b"/>
              <a:pathLst>
                <a:path w="7" h="8">
                  <a:moveTo>
                    <a:pt x="5" y="3"/>
                  </a:moveTo>
                  <a:lnTo>
                    <a:pt x="4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9" name="TextBox 868"/>
          <p:cNvSpPr txBox="1"/>
          <p:nvPr/>
        </p:nvSpPr>
        <p:spPr>
          <a:xfrm>
            <a:off x="428596" y="392906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AWY</a:t>
            </a:r>
            <a:endParaRPr lang="zh-CN" altLang="en-US" dirty="0"/>
          </a:p>
        </p:txBody>
      </p:sp>
      <p:sp>
        <p:nvSpPr>
          <p:cNvPr id="870" name="TextBox 869"/>
          <p:cNvSpPr txBox="1"/>
          <p:nvPr/>
        </p:nvSpPr>
        <p:spPr>
          <a:xfrm>
            <a:off x="1428728" y="535782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TMA</a:t>
            </a:r>
            <a:endParaRPr lang="zh-CN" altLang="en-US" dirty="0"/>
          </a:p>
        </p:txBody>
      </p:sp>
      <p:sp>
        <p:nvSpPr>
          <p:cNvPr id="871" name="TextBox 870"/>
          <p:cNvSpPr txBox="1"/>
          <p:nvPr/>
        </p:nvSpPr>
        <p:spPr>
          <a:xfrm>
            <a:off x="6858016" y="535782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TMA</a:t>
            </a:r>
            <a:endParaRPr lang="zh-CN" altLang="en-US" dirty="0"/>
          </a:p>
        </p:txBody>
      </p:sp>
      <p:sp>
        <p:nvSpPr>
          <p:cNvPr id="872" name="TextBox 871"/>
          <p:cNvSpPr txBox="1"/>
          <p:nvPr/>
        </p:nvSpPr>
        <p:spPr>
          <a:xfrm>
            <a:off x="1285852" y="607220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CTZ</a:t>
            </a:r>
            <a:endParaRPr lang="zh-CN" alt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358082" y="6072206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CTZ</a:t>
            </a:r>
            <a:endParaRPr lang="zh-CN" altLang="en-US" dirty="0"/>
          </a:p>
        </p:txBody>
      </p:sp>
      <p:sp>
        <p:nvSpPr>
          <p:cNvPr id="874" name="TextBox 873"/>
          <p:cNvSpPr txBox="1"/>
          <p:nvPr/>
        </p:nvSpPr>
        <p:spPr>
          <a:xfrm>
            <a:off x="8072462" y="400050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AWY</a:t>
            </a:r>
            <a:endParaRPr lang="zh-CN" altLang="en-US" dirty="0"/>
          </a:p>
        </p:txBody>
      </p:sp>
      <p:sp>
        <p:nvSpPr>
          <p:cNvPr id="875" name="TextBox 874"/>
          <p:cNvSpPr txBox="1"/>
          <p:nvPr/>
        </p:nvSpPr>
        <p:spPr>
          <a:xfrm>
            <a:off x="3929058" y="5286388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Uncontrolled Airspace</a:t>
            </a:r>
            <a:endParaRPr lang="zh-CN" altLang="en-US" dirty="0"/>
          </a:p>
        </p:txBody>
      </p:sp>
      <p:pic>
        <p:nvPicPr>
          <p:cNvPr id="876" name="图片 875" descr="MM900303499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446" y="6143644"/>
            <a:ext cx="357190" cy="284992"/>
          </a:xfrm>
          <a:prstGeom prst="rect">
            <a:avLst/>
          </a:prstGeom>
        </p:spPr>
      </p:pic>
      <p:pic>
        <p:nvPicPr>
          <p:cNvPr id="877" name="图片 876" descr="MC900296338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9" y="6128778"/>
            <a:ext cx="500066" cy="243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663</Words>
  <Application>Microsoft Office PowerPoint</Application>
  <PresentationFormat>全屏显示(4:3)</PresentationFormat>
  <Paragraphs>147</Paragraphs>
  <Slides>29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Airspace Management</vt:lpstr>
      <vt:lpstr>Learning Objectives</vt:lpstr>
      <vt:lpstr>Airspace Users and Activities</vt:lpstr>
      <vt:lpstr>Objectives of ASM</vt:lpstr>
      <vt:lpstr>Functions of ASM</vt:lpstr>
      <vt:lpstr>World Air Traffic Routes</vt:lpstr>
      <vt:lpstr>幻灯片 7</vt:lpstr>
      <vt:lpstr>Airspace reservations and restrictions</vt:lpstr>
      <vt:lpstr>Airspace for Commercial Flights</vt:lpstr>
      <vt:lpstr>Controlled Airspace</vt:lpstr>
      <vt:lpstr>Airspace Design</vt:lpstr>
      <vt:lpstr>Airspace Design Examples</vt:lpstr>
      <vt:lpstr>Airspace Design Examples</vt:lpstr>
      <vt:lpstr>Airspace Design Examples</vt:lpstr>
      <vt:lpstr>Airspace Design Examples</vt:lpstr>
      <vt:lpstr>Airspace Design Examples</vt:lpstr>
      <vt:lpstr>Airspace Design Examples</vt:lpstr>
      <vt:lpstr>Airspace Design Examples</vt:lpstr>
      <vt:lpstr>Airspace Design Examples</vt:lpstr>
      <vt:lpstr>Air Traffic Control Units</vt:lpstr>
      <vt:lpstr>Classification of Airspace</vt:lpstr>
      <vt:lpstr>Classification of Airspace</vt:lpstr>
      <vt:lpstr>Classification of Airspace</vt:lpstr>
      <vt:lpstr>Classification of Airspace</vt:lpstr>
      <vt:lpstr>Classification of Airspace</vt:lpstr>
      <vt:lpstr>China Airspace Classification </vt:lpstr>
      <vt:lpstr>Simplified Airspace Organization</vt:lpstr>
      <vt:lpstr>Future Airspace Structure</vt:lpstr>
      <vt:lpstr>Questions</vt:lpstr>
    </vt:vector>
  </TitlesOfParts>
  <Company>shyan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Airspace Management</dc:title>
  <dc:creator>Administrator</dc:creator>
  <cp:lastModifiedBy>微软用户</cp:lastModifiedBy>
  <cp:revision>82</cp:revision>
  <dcterms:created xsi:type="dcterms:W3CDTF">2012-05-21T03:22:47Z</dcterms:created>
  <dcterms:modified xsi:type="dcterms:W3CDTF">2013-11-21T07:02:01Z</dcterms:modified>
</cp:coreProperties>
</file>